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483" r:id="rId4"/>
    <p:sldId id="484" r:id="rId5"/>
    <p:sldId id="485" r:id="rId6"/>
    <p:sldId id="486" r:id="rId7"/>
    <p:sldId id="504" r:id="rId8"/>
    <p:sldId id="505" r:id="rId9"/>
    <p:sldId id="503" r:id="rId10"/>
    <p:sldId id="489" r:id="rId11"/>
    <p:sldId id="506" r:id="rId12"/>
    <p:sldId id="490" r:id="rId13"/>
    <p:sldId id="507" r:id="rId14"/>
    <p:sldId id="508" r:id="rId15"/>
    <p:sldId id="500" r:id="rId16"/>
    <p:sldId id="502" r:id="rId17"/>
    <p:sldId id="495" r:id="rId18"/>
    <p:sldId id="477" r:id="rId19"/>
    <p:sldId id="399" r:id="rId20"/>
    <p:sldId id="409" r:id="rId21"/>
    <p:sldId id="481" r:id="rId22"/>
    <p:sldId id="482" r:id="rId23"/>
    <p:sldId id="4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0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tags/ref_standardattributes.as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2/index2.html"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www.w3schools.com/html/html_media.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3.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hyperlink" Target="https://github.com/soyuztechnologies/MouriTechUI5Fiori/blob/master/Day%202/index.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tags/ref_standardattributes.asp" TargetMode="External"/><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w3schools.com/tags/tag_div.asp" TargetMode="External"/><Relationship Id="rId4" Type="http://schemas.openxmlformats.org/officeDocument/2006/relationships/hyperlink" Target="https://www.w3schools.com/tags/ref_eventattributes.as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2/index1.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MouriTechUI5Fiori/blob/master/Day%202/images/anubhavtrainings.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807724"/>
            <a:ext cx="8344582" cy="3139321"/>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202124"/>
                </a:solidFill>
                <a:effectLst/>
                <a:latin typeface="Calibri (body)"/>
              </a:rPr>
              <a:t>The HTML &lt;form&gt; tag is </a:t>
            </a:r>
            <a:r>
              <a:rPr lang="en-US" b="1" i="0" dirty="0">
                <a:solidFill>
                  <a:srgbClr val="202124"/>
                </a:solidFill>
                <a:effectLst/>
                <a:latin typeface="Calibri (body)"/>
              </a:rPr>
              <a:t>used for creating a form for user input</a:t>
            </a:r>
            <a:r>
              <a:rPr lang="en-US" b="0" i="0" dirty="0">
                <a:solidFill>
                  <a:srgbClr val="202124"/>
                </a:solidFill>
                <a:effectLst/>
                <a:latin typeface="Calibri (body)"/>
              </a:rPr>
              <a:t>.</a:t>
            </a:r>
          </a:p>
          <a:p>
            <a:pPr marL="285750" indent="-285750">
              <a:buFont typeface="Wingdings" panose="05000000000000000000" pitchFamily="2" charset="2"/>
              <a:buChar char="Ø"/>
            </a:pPr>
            <a:r>
              <a:rPr lang="en-US" b="0" i="0" dirty="0">
                <a:solidFill>
                  <a:srgbClr val="202124"/>
                </a:solidFill>
                <a:effectLst/>
                <a:latin typeface="Calibri (body)"/>
              </a:rPr>
              <a:t>A form can contain </a:t>
            </a:r>
            <a:r>
              <a:rPr lang="en-US" b="0" i="0" dirty="0" err="1">
                <a:solidFill>
                  <a:srgbClr val="202124"/>
                </a:solidFill>
                <a:effectLst/>
                <a:latin typeface="Calibri (body)"/>
              </a:rPr>
              <a:t>textfields</a:t>
            </a:r>
            <a:r>
              <a:rPr lang="en-US" b="0" i="0" dirty="0">
                <a:solidFill>
                  <a:srgbClr val="202124"/>
                </a:solidFill>
                <a:effectLst/>
                <a:latin typeface="Calibri (body)"/>
              </a:rPr>
              <a:t>, checkboxes, radio-buttons and more. Forms are used to pass user-data to a specified URL.</a:t>
            </a:r>
            <a:endParaRPr lang="en-US" dirty="0">
              <a:solidFill>
                <a:srgbClr val="202124"/>
              </a:solidFill>
              <a:latin typeface="Calibri (body)"/>
            </a:endParaRPr>
          </a:p>
          <a:p>
            <a:pPr marL="285750" indent="-285750">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&lt;form&gt;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effectLst/>
                <a:latin typeface="Calibri (body)"/>
                <a:hlinkClick r:id="rId3"/>
              </a:rPr>
              <a:t>Global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effectLst/>
                <a:latin typeface="Calibri (body)"/>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00"/>
                </a:solidFill>
                <a:effectLst/>
                <a:latin typeface="Calibri (body)"/>
              </a:rPr>
              <a:t>Most browsers will display the </a:t>
            </a:r>
            <a:r>
              <a:rPr kumimoji="0" lang="en-US" altLang="en-US" b="0" i="0" u="none" strike="noStrike" cap="none" normalizeH="0" baseline="0" dirty="0">
                <a:ln>
                  <a:noFill/>
                </a:ln>
                <a:effectLst/>
                <a:latin typeface="Calibri (body)"/>
              </a:rPr>
              <a:t>&lt;form&gt; </a:t>
            </a:r>
            <a:r>
              <a:rPr kumimoji="0" lang="en-US" altLang="en-US" b="0" i="0" u="none" strike="noStrike" cap="none" normalizeH="0" baseline="0" dirty="0">
                <a:ln>
                  <a:noFill/>
                </a:ln>
                <a:solidFill>
                  <a:srgbClr val="000000"/>
                </a:solidFill>
                <a:effectLst/>
                <a:latin typeface="Calibri (body)"/>
              </a:rPr>
              <a:t>element with the following default values:</a:t>
            </a:r>
            <a:r>
              <a:rPr kumimoji="0" lang="en-US" altLang="en-US" b="0" i="0" u="none" strike="noStrike" cap="none" normalizeH="0" baseline="0" dirty="0">
                <a:ln>
                  <a:noFill/>
                </a:ln>
                <a:effectLst/>
                <a:latin typeface="Calibri (body)"/>
              </a:rPr>
              <a:t> </a:t>
            </a:r>
          </a:p>
          <a:p>
            <a:pPr lvl="1"/>
            <a:endParaRPr lang="en-US" b="0" i="0" dirty="0">
              <a:solidFill>
                <a:srgbClr val="A52A2A"/>
              </a:solidFill>
              <a:effectLst/>
              <a:latin typeface="Consolas" panose="020B0609020204030204" pitchFamily="49" charset="0"/>
            </a:endParaRPr>
          </a:p>
          <a:p>
            <a:pPr lvl="1"/>
            <a:r>
              <a:rPr lang="en-US" b="0" i="0" dirty="0">
                <a:solidFill>
                  <a:srgbClr val="A52A2A"/>
                </a:solidFill>
                <a:effectLst/>
                <a:latin typeface="Consolas" panose="020B0609020204030204" pitchFamily="49" charset="0"/>
              </a:rPr>
              <a:t>form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display</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block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margin-top</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0em</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US" b="1" i="0" dirty="0">
              <a:solidFill>
                <a:srgbClr val="FF0000"/>
              </a:solidFill>
              <a:effectLst/>
              <a:latin typeface="Consolas" panose="020B0609020204030204" pitchFamily="49" charset="0"/>
            </a:endParaRPr>
          </a:p>
          <a:p>
            <a:pPr lvl="1"/>
            <a:endParaRPr lang="en-US" b="1" i="0" dirty="0">
              <a:solidFill>
                <a:srgbClr val="FF0000"/>
              </a:solidFill>
              <a:effectLst/>
              <a:latin typeface="Consolas" panose="020B0609020204030204" pitchFamily="49" charset="0"/>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3076" name="Picture 4" descr="HTML form tag | How to display forms and its elements?">
            <a:extLst>
              <a:ext uri="{FF2B5EF4-FFF2-40B4-BE49-F238E27FC236}">
                <a16:creationId xmlns:a16="http://schemas.microsoft.com/office/drawing/2014/main" id="{BB6159B1-A979-4D67-BB40-E6BC8566B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5624" y="425146"/>
            <a:ext cx="4629361" cy="31471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82F074C-0819-4AB1-B05C-C246208D4102}"/>
              </a:ext>
            </a:extLst>
          </p:cNvPr>
          <p:cNvPicPr>
            <a:picLocks noChangeAspect="1"/>
          </p:cNvPicPr>
          <p:nvPr/>
        </p:nvPicPr>
        <p:blipFill>
          <a:blip r:embed="rId5"/>
          <a:stretch>
            <a:fillRect/>
          </a:stretch>
        </p:blipFill>
        <p:spPr>
          <a:xfrm>
            <a:off x="3829740" y="2717610"/>
            <a:ext cx="4532520" cy="3224025"/>
          </a:xfrm>
          <a:prstGeom prst="rect">
            <a:avLst/>
          </a:prstGeom>
        </p:spPr>
      </p:pic>
    </p:spTree>
    <p:extLst>
      <p:ext uri="{BB962C8B-B14F-4D97-AF65-F5344CB8AC3E}">
        <p14:creationId xmlns:p14="http://schemas.microsoft.com/office/powerpoint/2010/main" val="164336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807724"/>
            <a:ext cx="8344582" cy="3139321"/>
          </a:xfrm>
          <a:prstGeom prst="rect">
            <a:avLst/>
          </a:prstGeom>
          <a:noFill/>
        </p:spPr>
        <p:txBody>
          <a:bodyPr wrap="square" rtlCol="0">
            <a:spAutoFit/>
          </a:bodyPr>
          <a:lstStyle/>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&lt;li&gt; </a:t>
            </a:r>
            <a:r>
              <a:rPr kumimoji="0" lang="en-US" altLang="en-US" b="0" i="0" u="none" strike="noStrike" cap="none" normalizeH="0" baseline="0" dirty="0">
                <a:ln>
                  <a:noFill/>
                </a:ln>
                <a:solidFill>
                  <a:srgbClr val="000000"/>
                </a:solidFill>
                <a:effectLst/>
                <a:latin typeface="Calibri (body)"/>
              </a:rPr>
              <a:t>tag defines a list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&lt;li&gt; </a:t>
            </a:r>
            <a:r>
              <a:rPr kumimoji="0" lang="en-US" altLang="en-US" b="0" i="0" u="none" strike="noStrike" cap="none" normalizeH="0" baseline="0" dirty="0">
                <a:ln>
                  <a:noFill/>
                </a:ln>
                <a:solidFill>
                  <a:srgbClr val="000000"/>
                </a:solidFill>
                <a:effectLst/>
                <a:latin typeface="Calibri (body)"/>
              </a:rPr>
              <a:t>tag is used inside ordered lists(</a:t>
            </a:r>
            <a:r>
              <a:rPr lang="en-US" altLang="en-US" dirty="0">
                <a:latin typeface="Calibri (body)"/>
              </a:rPr>
              <a:t>&lt;ol&gt;</a:t>
            </a:r>
            <a:r>
              <a:rPr kumimoji="0" lang="en-US" altLang="en-US" b="0" i="0" u="none" strike="noStrike" cap="none" normalizeH="0" baseline="0" dirty="0">
                <a:ln>
                  <a:noFill/>
                </a:ln>
                <a:solidFill>
                  <a:srgbClr val="000000"/>
                </a:solidFill>
                <a:effectLst/>
                <a:latin typeface="Calibri (body)"/>
              </a:rPr>
              <a:t>), unordered lists (</a:t>
            </a:r>
            <a:r>
              <a:rPr lang="en-US" altLang="en-US" dirty="0">
                <a:latin typeface="Calibri (body)"/>
              </a:rPr>
              <a:t>&lt;ul&gt;</a:t>
            </a:r>
            <a:r>
              <a:rPr kumimoji="0" lang="en-US" altLang="en-US" b="0" i="0" u="none" strike="noStrike" cap="none" normalizeH="0" baseline="0" dirty="0">
                <a:ln>
                  <a:noFill/>
                </a:ln>
                <a:solidFill>
                  <a:srgbClr val="000000"/>
                </a:solidFill>
                <a:effectLst/>
                <a:latin typeface="Calibri (body)"/>
              </a:rPr>
              <a:t>), and in menu lists (</a:t>
            </a:r>
            <a:r>
              <a:rPr lang="en-US" altLang="en-US" dirty="0">
                <a:latin typeface="Calibri (body)"/>
              </a:rPr>
              <a:t>&lt;menu&gt;</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000000"/>
                </a:solidFill>
                <a:effectLst/>
                <a:latin typeface="Calibri (body)"/>
              </a:rPr>
              <a:t>In &lt;ul&gt; and &lt;menu&gt;, the list items will usually be displayed with bullet points.</a:t>
            </a:r>
            <a:endParaRPr lang="en-US" b="0" i="0" dirty="0">
              <a:solidFill>
                <a:srgbClr val="202124"/>
              </a:solidFill>
              <a:effectLst/>
              <a:latin typeface="Calibri (body)"/>
            </a:endParaRPr>
          </a:p>
          <a:p>
            <a:pPr marL="285750" indent="-285750" algn="just">
              <a:buFont typeface="Wingdings" panose="05000000000000000000" pitchFamily="2" charset="2"/>
              <a:buChar char="Ø"/>
            </a:pPr>
            <a:r>
              <a:rPr lang="en-US" b="0" i="0" dirty="0">
                <a:solidFill>
                  <a:srgbClr val="000000"/>
                </a:solidFill>
                <a:effectLst/>
                <a:latin typeface="Calibri (body)"/>
              </a:rPr>
              <a:t>In &lt;ol&gt;, the list items will usually be displayed with numbers or letters.</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HTML </a:t>
            </a:r>
            <a:r>
              <a:rPr kumimoji="0" lang="en-US" altLang="en-US" b="0" i="0" u="none" strike="noStrike" cap="none" normalizeH="0" baseline="0" dirty="0">
                <a:ln>
                  <a:noFill/>
                </a:ln>
                <a:effectLst/>
                <a:latin typeface="Calibri (body)"/>
              </a:rPr>
              <a:t>&lt;ol&gt; </a:t>
            </a:r>
            <a:r>
              <a:rPr kumimoji="0" lang="en-US" altLang="en-US" b="0" i="0" u="none" strike="noStrike" cap="none" normalizeH="0" baseline="0" dirty="0">
                <a:ln>
                  <a:noFill/>
                </a:ln>
                <a:solidFill>
                  <a:srgbClr val="000000"/>
                </a:solidFill>
                <a:effectLst/>
                <a:latin typeface="Calibri (body)"/>
              </a:rPr>
              <a:t>tag defines an ordered list. An ordered list can be numerical or alphabetical.</a:t>
            </a:r>
          </a:p>
          <a:p>
            <a:pPr marL="285750" indent="-285750" algn="just">
              <a:buFont typeface="Wingdings" panose="05000000000000000000" pitchFamily="2" charset="2"/>
              <a:buChar char="Ø"/>
            </a:pPr>
            <a:r>
              <a:rPr lang="en-US" b="0" i="0" dirty="0">
                <a:solidFill>
                  <a:srgbClr val="333333"/>
                </a:solidFill>
                <a:effectLst/>
                <a:latin typeface="inter-regular"/>
              </a:rPr>
              <a:t>HTML Lists are used to specify lists of information. All lists may contain one or more list elements.</a:t>
            </a:r>
            <a:endParaRPr kumimoji="0" lang="en-US" altLang="en-US" b="0" i="0" u="none" strike="noStrike" cap="none" normalizeH="0" baseline="0" dirty="0">
              <a:ln>
                <a:noFill/>
              </a:ln>
              <a:solidFill>
                <a:srgbClr val="000000"/>
              </a:solidFill>
              <a:effectLst/>
              <a:latin typeface="Calibri (body)"/>
            </a:endParaRPr>
          </a:p>
          <a:p>
            <a:pPr marL="285750" indent="-285750" algn="just">
              <a:buFont typeface="Wingdings" panose="05000000000000000000" pitchFamily="2" charset="2"/>
              <a:buChar char="Ø"/>
            </a:pPr>
            <a:endParaRPr kumimoji="0" lang="en-US" altLang="en-US" b="0" i="0" u="none" strike="noStrike" cap="none" normalizeH="0" baseline="0" dirty="0">
              <a:ln>
                <a:noFill/>
              </a:ln>
              <a:solidFill>
                <a:schemeClr val="tx1"/>
              </a:solidFill>
              <a:effectLst/>
              <a:latin typeface="Calibri (body)"/>
            </a:endParaRPr>
          </a:p>
          <a:p>
            <a:pPr marL="285750" indent="-285750">
              <a:buFont typeface="Wingdings" panose="05000000000000000000" pitchFamily="2" charset="2"/>
              <a:buChar char="Ø"/>
            </a:pPr>
            <a:endParaRPr lang="en-US" dirty="0">
              <a:solidFill>
                <a:srgbClr val="202124"/>
              </a:solidFill>
              <a:latin typeface="Calibri (body)"/>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4101" name="Picture 5" descr="HTML &amp;lt;LI&amp;gt; Tag">
            <a:extLst>
              <a:ext uri="{FF2B5EF4-FFF2-40B4-BE49-F238E27FC236}">
                <a16:creationId xmlns:a16="http://schemas.microsoft.com/office/drawing/2014/main" id="{4FAF7AC4-AB64-4CB3-96E0-C5A924C8B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072" y="277320"/>
            <a:ext cx="2491401" cy="8304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C0F6AC-01AB-499D-A9D5-4BA2D8471C17}"/>
              </a:ext>
            </a:extLst>
          </p:cNvPr>
          <p:cNvPicPr>
            <a:picLocks noChangeAspect="1"/>
          </p:cNvPicPr>
          <p:nvPr/>
        </p:nvPicPr>
        <p:blipFill>
          <a:blip r:embed="rId4"/>
          <a:stretch>
            <a:fillRect/>
          </a:stretch>
        </p:blipFill>
        <p:spPr>
          <a:xfrm>
            <a:off x="9070109" y="1968412"/>
            <a:ext cx="2949310" cy="3803247"/>
          </a:xfrm>
          <a:prstGeom prst="rect">
            <a:avLst/>
          </a:prstGeom>
        </p:spPr>
      </p:pic>
      <p:cxnSp>
        <p:nvCxnSpPr>
          <p:cNvPr id="14" name="Straight Connector 13">
            <a:extLst>
              <a:ext uri="{FF2B5EF4-FFF2-40B4-BE49-F238E27FC236}">
                <a16:creationId xmlns:a16="http://schemas.microsoft.com/office/drawing/2014/main" id="{92382F5A-61C3-4636-9EE5-FC9B4C47324D}"/>
              </a:ext>
            </a:extLst>
          </p:cNvPr>
          <p:cNvCxnSpPr>
            <a:cxnSpLocks/>
          </p:cNvCxnSpPr>
          <p:nvPr/>
        </p:nvCxnSpPr>
        <p:spPr>
          <a:xfrm>
            <a:off x="325567" y="4336764"/>
            <a:ext cx="842127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A2A3E9-F3A9-4D7A-904F-89456AF71D0E}"/>
              </a:ext>
            </a:extLst>
          </p:cNvPr>
          <p:cNvSpPr txBox="1"/>
          <p:nvPr/>
        </p:nvSpPr>
        <p:spPr>
          <a:xfrm>
            <a:off x="2346039" y="4537695"/>
            <a:ext cx="2124075" cy="646331"/>
          </a:xfrm>
          <a:prstGeom prst="rect">
            <a:avLst/>
          </a:prstGeom>
          <a:noFill/>
        </p:spPr>
        <p:txBody>
          <a:bodyPr wrap="square" rtlCol="0">
            <a:spAutoFit/>
          </a:bodyPr>
          <a:lstStyle/>
          <a:p>
            <a:r>
              <a:rPr lang="en-US" dirty="0"/>
              <a:t>Exercise code links:</a:t>
            </a: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21" name="Picture 5" descr="HTML &amp;lt;LI&amp;gt; Tag">
            <a:extLst>
              <a:ext uri="{FF2B5EF4-FFF2-40B4-BE49-F238E27FC236}">
                <a16:creationId xmlns:a16="http://schemas.microsoft.com/office/drawing/2014/main" id="{F6B16228-8114-400C-B543-851662727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072" y="221902"/>
            <a:ext cx="2491401" cy="8304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HTML &amp;lt;LI&amp;gt; Tag">
            <a:extLst>
              <a:ext uri="{FF2B5EF4-FFF2-40B4-BE49-F238E27FC236}">
                <a16:creationId xmlns:a16="http://schemas.microsoft.com/office/drawing/2014/main" id="{6B90E150-8870-4CD4-B620-8714658F1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39" y="4417494"/>
            <a:ext cx="1517674" cy="76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4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Understanding the multimedia Tags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6527"/>
            <a:ext cx="1096041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lgn="just">
              <a:buFont typeface="Wingdings" panose="05000000000000000000" pitchFamily="2" charset="2"/>
              <a:buChar char="Ø"/>
            </a:pPr>
            <a:r>
              <a:rPr lang="en-US" sz="1800" dirty="0">
                <a:latin typeface="Calibri (body)"/>
              </a:rPr>
              <a:t>HTML Attributes Documentation at </a:t>
            </a:r>
            <a:r>
              <a:rPr lang="en-US" sz="1800" dirty="0">
                <a:latin typeface="Calibri (body)"/>
                <a:hlinkClick r:id="rId3"/>
              </a:rPr>
              <a:t>https://www.w3schools.com/html/html_media.asp</a:t>
            </a:r>
            <a:endParaRPr lang="en-US" sz="1800" dirty="0">
              <a:latin typeface="Calibri (body)"/>
            </a:endParaRPr>
          </a:p>
          <a:p>
            <a:pPr algn="just"/>
            <a:endParaRPr lang="en-US" dirty="0"/>
          </a:p>
        </p:txBody>
      </p:sp>
      <p:grpSp>
        <p:nvGrpSpPr>
          <p:cNvPr id="54" name="Group 53">
            <a:extLst>
              <a:ext uri="{FF2B5EF4-FFF2-40B4-BE49-F238E27FC236}">
                <a16:creationId xmlns:a16="http://schemas.microsoft.com/office/drawing/2014/main" id="{72580B73-0497-413D-A959-CE8562DB8A38}"/>
              </a:ext>
            </a:extLst>
          </p:cNvPr>
          <p:cNvGrpSpPr/>
          <p:nvPr/>
        </p:nvGrpSpPr>
        <p:grpSpPr>
          <a:xfrm>
            <a:off x="1855581" y="2491096"/>
            <a:ext cx="4761858" cy="4217245"/>
            <a:chOff x="3319567" y="764705"/>
            <a:chExt cx="5573640" cy="5441381"/>
          </a:xfrm>
        </p:grpSpPr>
        <p:sp>
          <p:nvSpPr>
            <p:cNvPr id="55" name="Rectangle: Rounded Corners 54">
              <a:extLst>
                <a:ext uri="{FF2B5EF4-FFF2-40B4-BE49-F238E27FC236}">
                  <a16:creationId xmlns:a16="http://schemas.microsoft.com/office/drawing/2014/main" id="{F10A7F95-A19E-4C47-A477-303B23E460F4}"/>
                </a:ext>
              </a:extLst>
            </p:cNvPr>
            <p:cNvSpPr/>
            <p:nvPr/>
          </p:nvSpPr>
          <p:spPr>
            <a:xfrm>
              <a:off x="3319567" y="764705"/>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Rectangle: Rounded Corners 55">
              <a:extLst>
                <a:ext uri="{FF2B5EF4-FFF2-40B4-BE49-F238E27FC236}">
                  <a16:creationId xmlns:a16="http://schemas.microsoft.com/office/drawing/2014/main" id="{7964DBA1-CF1E-462B-847E-56E19B616CD6}"/>
                </a:ext>
              </a:extLst>
            </p:cNvPr>
            <p:cNvSpPr/>
            <p:nvPr/>
          </p:nvSpPr>
          <p:spPr>
            <a:xfrm>
              <a:off x="6406210" y="769120"/>
              <a:ext cx="2486997" cy="2486996"/>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Rectangle: Rounded Corners 56">
              <a:extLst>
                <a:ext uri="{FF2B5EF4-FFF2-40B4-BE49-F238E27FC236}">
                  <a16:creationId xmlns:a16="http://schemas.microsoft.com/office/drawing/2014/main" id="{FCB2D7DE-96DC-4BAF-8C34-374F53EC8871}"/>
                </a:ext>
              </a:extLst>
            </p:cNvPr>
            <p:cNvSpPr/>
            <p:nvPr/>
          </p:nvSpPr>
          <p:spPr>
            <a:xfrm>
              <a:off x="3351082" y="371908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Rectangle: Rounded Corners 57">
              <a:extLst>
                <a:ext uri="{FF2B5EF4-FFF2-40B4-BE49-F238E27FC236}">
                  <a16:creationId xmlns:a16="http://schemas.microsoft.com/office/drawing/2014/main" id="{D5797F61-4AF8-4E38-A9F0-FD3B2E6B0AB0}"/>
                </a:ext>
              </a:extLst>
            </p:cNvPr>
            <p:cNvSpPr/>
            <p:nvPr/>
          </p:nvSpPr>
          <p:spPr>
            <a:xfrm>
              <a:off x="6308430" y="3699309"/>
              <a:ext cx="2486997" cy="2486997"/>
            </a:xfrm>
            <a:prstGeom prst="roundRect">
              <a:avLst>
                <a:gd name="adj" fmla="val 11963"/>
              </a:avLst>
            </a:prstGeom>
            <a:solidFill>
              <a:schemeClr val="bg1"/>
            </a:solidFill>
            <a:ln>
              <a:noFill/>
            </a:ln>
            <a:effectLst>
              <a:outerShdw blurRad="381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Freeform 5">
              <a:extLst>
                <a:ext uri="{FF2B5EF4-FFF2-40B4-BE49-F238E27FC236}">
                  <a16:creationId xmlns:a16="http://schemas.microsoft.com/office/drawing/2014/main" id="{1C471E5E-B138-4CE0-8C4E-580C5EC6DBD0}"/>
                </a:ext>
              </a:extLst>
            </p:cNvPr>
            <p:cNvSpPr>
              <a:spLocks/>
            </p:cNvSpPr>
            <p:nvPr/>
          </p:nvSpPr>
          <p:spPr bwMode="auto">
            <a:xfrm>
              <a:off x="4428331" y="1819314"/>
              <a:ext cx="1579563" cy="1581150"/>
            </a:xfrm>
            <a:custGeom>
              <a:avLst/>
              <a:gdLst>
                <a:gd name="T0" fmla="*/ 852 w 899"/>
                <a:gd name="T1" fmla="*/ 1 h 900"/>
                <a:gd name="T2" fmla="*/ 0 w 899"/>
                <a:gd name="T3" fmla="*/ 855 h 900"/>
                <a:gd name="T4" fmla="*/ 0 w 899"/>
                <a:gd name="T5" fmla="*/ 857 h 900"/>
                <a:gd name="T6" fmla="*/ 36 w 899"/>
                <a:gd name="T7" fmla="*/ 900 h 900"/>
                <a:gd name="T8" fmla="*/ 899 w 899"/>
                <a:gd name="T9" fmla="*/ 900 h 900"/>
                <a:gd name="T10" fmla="*/ 899 w 899"/>
                <a:gd name="T11" fmla="*/ 43 h 900"/>
                <a:gd name="T12" fmla="*/ 852 w 899"/>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899" h="900">
                  <a:moveTo>
                    <a:pt x="852" y="1"/>
                  </a:moveTo>
                  <a:cubicBezTo>
                    <a:pt x="401" y="46"/>
                    <a:pt x="43" y="405"/>
                    <a:pt x="0" y="855"/>
                  </a:cubicBezTo>
                  <a:cubicBezTo>
                    <a:pt x="0" y="856"/>
                    <a:pt x="0" y="857"/>
                    <a:pt x="0" y="857"/>
                  </a:cubicBezTo>
                  <a:cubicBezTo>
                    <a:pt x="0" y="889"/>
                    <a:pt x="21" y="898"/>
                    <a:pt x="36" y="900"/>
                  </a:cubicBezTo>
                  <a:cubicBezTo>
                    <a:pt x="899" y="900"/>
                    <a:pt x="899" y="900"/>
                    <a:pt x="899" y="900"/>
                  </a:cubicBezTo>
                  <a:cubicBezTo>
                    <a:pt x="899" y="43"/>
                    <a:pt x="899" y="43"/>
                    <a:pt x="899" y="43"/>
                  </a:cubicBezTo>
                  <a:cubicBezTo>
                    <a:pt x="898" y="1"/>
                    <a:pt x="860" y="0"/>
                    <a:pt x="852" y="1"/>
                  </a:cubicBezTo>
                  <a:close/>
                </a:path>
              </a:pathLst>
            </a:custGeom>
            <a:gradFill>
              <a:gsLst>
                <a:gs pos="0">
                  <a:schemeClr val="accent1"/>
                </a:gs>
                <a:gs pos="100000">
                  <a:schemeClr val="accent2"/>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Freeform 6">
              <a:extLst>
                <a:ext uri="{FF2B5EF4-FFF2-40B4-BE49-F238E27FC236}">
                  <a16:creationId xmlns:a16="http://schemas.microsoft.com/office/drawing/2014/main" id="{AFFE15DA-9CD9-4110-82A7-9D2C65469D2F}"/>
                </a:ext>
              </a:extLst>
            </p:cNvPr>
            <p:cNvSpPr>
              <a:spLocks/>
            </p:cNvSpPr>
            <p:nvPr/>
          </p:nvSpPr>
          <p:spPr bwMode="auto">
            <a:xfrm>
              <a:off x="6179343" y="1819314"/>
              <a:ext cx="1581150" cy="1581150"/>
            </a:xfrm>
            <a:custGeom>
              <a:avLst/>
              <a:gdLst>
                <a:gd name="T0" fmla="*/ 48 w 900"/>
                <a:gd name="T1" fmla="*/ 1 h 900"/>
                <a:gd name="T2" fmla="*/ 900 w 900"/>
                <a:gd name="T3" fmla="*/ 855 h 900"/>
                <a:gd name="T4" fmla="*/ 899 w 900"/>
                <a:gd name="T5" fmla="*/ 857 h 900"/>
                <a:gd name="T6" fmla="*/ 863 w 900"/>
                <a:gd name="T7" fmla="*/ 900 h 900"/>
                <a:gd name="T8" fmla="*/ 0 w 900"/>
                <a:gd name="T9" fmla="*/ 900 h 900"/>
                <a:gd name="T10" fmla="*/ 0 w 900"/>
                <a:gd name="T11" fmla="*/ 43 h 900"/>
                <a:gd name="T12" fmla="*/ 48 w 900"/>
                <a:gd name="T13" fmla="*/ 1 h 900"/>
              </a:gdLst>
              <a:ahLst/>
              <a:cxnLst>
                <a:cxn ang="0">
                  <a:pos x="T0" y="T1"/>
                </a:cxn>
                <a:cxn ang="0">
                  <a:pos x="T2" y="T3"/>
                </a:cxn>
                <a:cxn ang="0">
                  <a:pos x="T4" y="T5"/>
                </a:cxn>
                <a:cxn ang="0">
                  <a:pos x="T6" y="T7"/>
                </a:cxn>
                <a:cxn ang="0">
                  <a:pos x="T8" y="T9"/>
                </a:cxn>
                <a:cxn ang="0">
                  <a:pos x="T10" y="T11"/>
                </a:cxn>
                <a:cxn ang="0">
                  <a:pos x="T12" y="T13"/>
                </a:cxn>
              </a:cxnLst>
              <a:rect l="0" t="0" r="r" b="b"/>
              <a:pathLst>
                <a:path w="900" h="900">
                  <a:moveTo>
                    <a:pt x="48" y="1"/>
                  </a:moveTo>
                  <a:cubicBezTo>
                    <a:pt x="498" y="46"/>
                    <a:pt x="856" y="405"/>
                    <a:pt x="900" y="855"/>
                  </a:cubicBezTo>
                  <a:cubicBezTo>
                    <a:pt x="899" y="856"/>
                    <a:pt x="899" y="857"/>
                    <a:pt x="899" y="857"/>
                  </a:cubicBezTo>
                  <a:cubicBezTo>
                    <a:pt x="899" y="889"/>
                    <a:pt x="878" y="898"/>
                    <a:pt x="863" y="900"/>
                  </a:cubicBezTo>
                  <a:cubicBezTo>
                    <a:pt x="0" y="900"/>
                    <a:pt x="0" y="900"/>
                    <a:pt x="0" y="900"/>
                  </a:cubicBezTo>
                  <a:cubicBezTo>
                    <a:pt x="0" y="43"/>
                    <a:pt x="0" y="43"/>
                    <a:pt x="0" y="43"/>
                  </a:cubicBezTo>
                  <a:cubicBezTo>
                    <a:pt x="1" y="1"/>
                    <a:pt x="40" y="0"/>
                    <a:pt x="48" y="1"/>
                  </a:cubicBezTo>
                  <a:close/>
                </a:path>
              </a:pathLst>
            </a:custGeom>
            <a:gradFill>
              <a:gsLst>
                <a:gs pos="0">
                  <a:schemeClr val="accent3"/>
                </a:gs>
                <a:gs pos="100000">
                  <a:schemeClr val="accent4"/>
                </a:gs>
              </a:gsLst>
              <a:lin ang="54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Freeform 7">
              <a:extLst>
                <a:ext uri="{FF2B5EF4-FFF2-40B4-BE49-F238E27FC236}">
                  <a16:creationId xmlns:a16="http://schemas.microsoft.com/office/drawing/2014/main" id="{D10289A2-2CB7-4C17-8060-0DA015EE76AD}"/>
                </a:ext>
              </a:extLst>
            </p:cNvPr>
            <p:cNvSpPr>
              <a:spLocks/>
            </p:cNvSpPr>
            <p:nvPr/>
          </p:nvSpPr>
          <p:spPr bwMode="auto">
            <a:xfrm>
              <a:off x="6179343" y="3571914"/>
              <a:ext cx="1581150" cy="1579563"/>
            </a:xfrm>
            <a:custGeom>
              <a:avLst/>
              <a:gdLst>
                <a:gd name="T0" fmla="*/ 48 w 900"/>
                <a:gd name="T1" fmla="*/ 899 h 899"/>
                <a:gd name="T2" fmla="*/ 900 w 900"/>
                <a:gd name="T3" fmla="*/ 44 h 899"/>
                <a:gd name="T4" fmla="*/ 899 w 900"/>
                <a:gd name="T5" fmla="*/ 43 h 899"/>
                <a:gd name="T6" fmla="*/ 863 w 900"/>
                <a:gd name="T7" fmla="*/ 0 h 899"/>
                <a:gd name="T8" fmla="*/ 0 w 900"/>
                <a:gd name="T9" fmla="*/ 0 h 899"/>
                <a:gd name="T10" fmla="*/ 0 w 900"/>
                <a:gd name="T11" fmla="*/ 857 h 899"/>
                <a:gd name="T12" fmla="*/ 48 w 900"/>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900" h="899">
                  <a:moveTo>
                    <a:pt x="48" y="899"/>
                  </a:moveTo>
                  <a:cubicBezTo>
                    <a:pt x="498" y="854"/>
                    <a:pt x="856" y="495"/>
                    <a:pt x="900" y="44"/>
                  </a:cubicBezTo>
                  <a:cubicBezTo>
                    <a:pt x="899" y="44"/>
                    <a:pt x="899" y="43"/>
                    <a:pt x="899" y="43"/>
                  </a:cubicBezTo>
                  <a:cubicBezTo>
                    <a:pt x="899" y="11"/>
                    <a:pt x="878" y="2"/>
                    <a:pt x="863" y="0"/>
                  </a:cubicBezTo>
                  <a:cubicBezTo>
                    <a:pt x="0" y="0"/>
                    <a:pt x="0" y="0"/>
                    <a:pt x="0" y="0"/>
                  </a:cubicBezTo>
                  <a:cubicBezTo>
                    <a:pt x="0" y="857"/>
                    <a:pt x="0" y="857"/>
                    <a:pt x="0" y="857"/>
                  </a:cubicBezTo>
                  <a:cubicBezTo>
                    <a:pt x="1" y="899"/>
                    <a:pt x="40" y="899"/>
                    <a:pt x="48" y="899"/>
                  </a:cubicBezTo>
                  <a:close/>
                </a:path>
              </a:pathLst>
            </a:custGeom>
            <a:gradFill flip="none" rotWithShape="1">
              <a:gsLst>
                <a:gs pos="0">
                  <a:schemeClr val="accent1"/>
                </a:gs>
                <a:gs pos="100000">
                  <a:schemeClr val="accent5"/>
                </a:gs>
              </a:gsLst>
              <a:lin ang="18900000" scaled="1"/>
              <a:tileRect/>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Freeform 8">
              <a:extLst>
                <a:ext uri="{FF2B5EF4-FFF2-40B4-BE49-F238E27FC236}">
                  <a16:creationId xmlns:a16="http://schemas.microsoft.com/office/drawing/2014/main" id="{EFACDC61-2151-4A61-8BFB-E085B71840B4}"/>
                </a:ext>
              </a:extLst>
            </p:cNvPr>
            <p:cNvSpPr>
              <a:spLocks/>
            </p:cNvSpPr>
            <p:nvPr/>
          </p:nvSpPr>
          <p:spPr bwMode="auto">
            <a:xfrm>
              <a:off x="4428331" y="3571914"/>
              <a:ext cx="1579563" cy="1579563"/>
            </a:xfrm>
            <a:custGeom>
              <a:avLst/>
              <a:gdLst>
                <a:gd name="T0" fmla="*/ 852 w 899"/>
                <a:gd name="T1" fmla="*/ 899 h 899"/>
                <a:gd name="T2" fmla="*/ 0 w 899"/>
                <a:gd name="T3" fmla="*/ 44 h 899"/>
                <a:gd name="T4" fmla="*/ 0 w 899"/>
                <a:gd name="T5" fmla="*/ 43 h 899"/>
                <a:gd name="T6" fmla="*/ 36 w 899"/>
                <a:gd name="T7" fmla="*/ 0 h 899"/>
                <a:gd name="T8" fmla="*/ 899 w 899"/>
                <a:gd name="T9" fmla="*/ 0 h 899"/>
                <a:gd name="T10" fmla="*/ 899 w 899"/>
                <a:gd name="T11" fmla="*/ 857 h 899"/>
                <a:gd name="T12" fmla="*/ 852 w 899"/>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899" h="899">
                  <a:moveTo>
                    <a:pt x="852" y="899"/>
                  </a:moveTo>
                  <a:cubicBezTo>
                    <a:pt x="401" y="854"/>
                    <a:pt x="43" y="495"/>
                    <a:pt x="0" y="44"/>
                  </a:cubicBezTo>
                  <a:cubicBezTo>
                    <a:pt x="0" y="44"/>
                    <a:pt x="0" y="43"/>
                    <a:pt x="0" y="43"/>
                  </a:cubicBezTo>
                  <a:cubicBezTo>
                    <a:pt x="0" y="11"/>
                    <a:pt x="21" y="2"/>
                    <a:pt x="36" y="0"/>
                  </a:cubicBezTo>
                  <a:cubicBezTo>
                    <a:pt x="899" y="0"/>
                    <a:pt x="899" y="0"/>
                    <a:pt x="899" y="0"/>
                  </a:cubicBezTo>
                  <a:cubicBezTo>
                    <a:pt x="899" y="857"/>
                    <a:pt x="899" y="857"/>
                    <a:pt x="899" y="857"/>
                  </a:cubicBezTo>
                  <a:cubicBezTo>
                    <a:pt x="898" y="899"/>
                    <a:pt x="860" y="899"/>
                    <a:pt x="852" y="899"/>
                  </a:cubicBezTo>
                  <a:close/>
                </a:path>
              </a:pathLst>
            </a:custGeom>
            <a:gradFill>
              <a:gsLst>
                <a:gs pos="0">
                  <a:schemeClr val="accent5"/>
                </a:gs>
                <a:gs pos="100000">
                  <a:schemeClr val="accent6"/>
                </a:gs>
              </a:gsLst>
              <a:lin ang="13500000" scaled="1"/>
            </a:gradFill>
            <a:ln w="9525">
              <a:noFill/>
              <a:round/>
              <a:headEnd/>
              <a:tailEnd/>
            </a:ln>
            <a:effectLst>
              <a:outerShdw blurRad="381000" dist="190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66">
              <a:extLst>
                <a:ext uri="{FF2B5EF4-FFF2-40B4-BE49-F238E27FC236}">
                  <a16:creationId xmlns:a16="http://schemas.microsoft.com/office/drawing/2014/main" id="{209E9836-A6F9-451D-AE34-7D61FF8EF66B}"/>
                </a:ext>
              </a:extLst>
            </p:cNvPr>
            <p:cNvSpPr/>
            <p:nvPr/>
          </p:nvSpPr>
          <p:spPr>
            <a:xfrm>
              <a:off x="4873624" y="2264607"/>
              <a:ext cx="2441576" cy="2441576"/>
            </a:xfrm>
            <a:prstGeom prst="ellipse">
              <a:avLst/>
            </a:prstGeom>
            <a:solidFill>
              <a:schemeClr val="bg1"/>
            </a:solidFill>
            <a:ln>
              <a:noFill/>
            </a:ln>
            <a:effectLst>
              <a:outerShdw blurRad="381000" dist="1905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C5478DDF-4246-4D15-90E8-184A3C08C490}"/>
                </a:ext>
              </a:extLst>
            </p:cNvPr>
            <p:cNvSpPr txBox="1"/>
            <p:nvPr/>
          </p:nvSpPr>
          <p:spPr>
            <a:xfrm>
              <a:off x="3562936" y="866624"/>
              <a:ext cx="151978" cy="397115"/>
            </a:xfrm>
            <a:prstGeom prst="rect">
              <a:avLst/>
            </a:prstGeom>
            <a:noFill/>
          </p:spPr>
          <p:txBody>
            <a:bodyPr wrap="none" lIns="0" tIns="0" rIns="0" bIns="0" rtlCol="0">
              <a:spAutoFit/>
            </a:bodyPr>
            <a:lstStyle/>
            <a:p>
              <a:pPr algn="ctr"/>
              <a:r>
                <a:rPr lang="en-IN" sz="2000" dirty="0">
                  <a:solidFill>
                    <a:schemeClr val="bg1"/>
                  </a:solidFill>
                </a:rPr>
                <a:t>0</a:t>
              </a:r>
              <a:endParaRPr lang="en-IN" dirty="0">
                <a:solidFill>
                  <a:schemeClr val="bg1"/>
                </a:solidFill>
              </a:endParaRPr>
            </a:p>
          </p:txBody>
        </p:sp>
        <p:sp>
          <p:nvSpPr>
            <p:cNvPr id="69" name="TextBox 68">
              <a:extLst>
                <a:ext uri="{FF2B5EF4-FFF2-40B4-BE49-F238E27FC236}">
                  <a16:creationId xmlns:a16="http://schemas.microsoft.com/office/drawing/2014/main" id="{63865891-3EC4-4ACD-BE35-0AC626A030A8}"/>
                </a:ext>
              </a:extLst>
            </p:cNvPr>
            <p:cNvSpPr txBox="1"/>
            <p:nvPr/>
          </p:nvSpPr>
          <p:spPr>
            <a:xfrm>
              <a:off x="8451131" y="866623"/>
              <a:ext cx="151978" cy="397115"/>
            </a:xfrm>
            <a:prstGeom prst="rect">
              <a:avLst/>
            </a:prstGeom>
            <a:noFill/>
          </p:spPr>
          <p:txBody>
            <a:bodyPr wrap="none" lIns="0" tIns="0" rIns="0" bIns="0" rtlCol="0">
              <a:spAutoFit/>
            </a:bodyPr>
            <a:lstStyle/>
            <a:p>
              <a:pPr algn="ctr"/>
              <a:r>
                <a:rPr lang="en-IN" sz="2000" dirty="0">
                  <a:solidFill>
                    <a:schemeClr val="bg1"/>
                  </a:solidFill>
                </a:rPr>
                <a:t>2</a:t>
              </a:r>
              <a:endParaRPr lang="en-IN" dirty="0">
                <a:solidFill>
                  <a:schemeClr val="bg1"/>
                </a:solidFill>
              </a:endParaRPr>
            </a:p>
          </p:txBody>
        </p:sp>
        <p:sp>
          <p:nvSpPr>
            <p:cNvPr id="70" name="TextBox 69">
              <a:extLst>
                <a:ext uri="{FF2B5EF4-FFF2-40B4-BE49-F238E27FC236}">
                  <a16:creationId xmlns:a16="http://schemas.microsoft.com/office/drawing/2014/main" id="{E11C53AD-6D42-4539-BDE2-8AF6D51D4BCB}"/>
                </a:ext>
              </a:extLst>
            </p:cNvPr>
            <p:cNvSpPr txBox="1"/>
            <p:nvPr/>
          </p:nvSpPr>
          <p:spPr>
            <a:xfrm>
              <a:off x="3501066" y="5721427"/>
              <a:ext cx="275718" cy="307777"/>
            </a:xfrm>
            <a:prstGeom prst="rect">
              <a:avLst/>
            </a:prstGeom>
            <a:noFill/>
          </p:spPr>
          <p:txBody>
            <a:bodyPr wrap="none" lIns="0" tIns="0" rIns="0" bIns="0" rtlCol="0">
              <a:spAutoFit/>
            </a:bodyPr>
            <a:lstStyle/>
            <a:p>
              <a:pPr algn="ctr"/>
              <a:r>
                <a:rPr lang="en-IN" sz="2000" dirty="0">
                  <a:solidFill>
                    <a:schemeClr val="bg1"/>
                  </a:solidFill>
                </a:rPr>
                <a:t>03</a:t>
              </a:r>
              <a:endParaRPr lang="en-IN" dirty="0">
                <a:solidFill>
                  <a:schemeClr val="bg1"/>
                </a:solidFill>
              </a:endParaRPr>
            </a:p>
          </p:txBody>
        </p:sp>
        <p:sp>
          <p:nvSpPr>
            <p:cNvPr id="71" name="TextBox 70">
              <a:extLst>
                <a:ext uri="{FF2B5EF4-FFF2-40B4-BE49-F238E27FC236}">
                  <a16:creationId xmlns:a16="http://schemas.microsoft.com/office/drawing/2014/main" id="{E7AE2FB9-9EDC-479B-86F2-726861569341}"/>
                </a:ext>
              </a:extLst>
            </p:cNvPr>
            <p:cNvSpPr txBox="1"/>
            <p:nvPr/>
          </p:nvSpPr>
          <p:spPr>
            <a:xfrm>
              <a:off x="8389261" y="5721427"/>
              <a:ext cx="275718" cy="307777"/>
            </a:xfrm>
            <a:prstGeom prst="rect">
              <a:avLst/>
            </a:prstGeom>
            <a:noFill/>
          </p:spPr>
          <p:txBody>
            <a:bodyPr wrap="none" lIns="0" tIns="0" rIns="0" bIns="0" rtlCol="0">
              <a:spAutoFit/>
            </a:bodyPr>
            <a:lstStyle/>
            <a:p>
              <a:pPr algn="ctr"/>
              <a:r>
                <a:rPr lang="en-IN" sz="2000" dirty="0">
                  <a:solidFill>
                    <a:schemeClr val="bg1"/>
                  </a:solidFill>
                </a:rPr>
                <a:t>04</a:t>
              </a:r>
              <a:endParaRPr lang="en-IN" dirty="0">
                <a:solidFill>
                  <a:schemeClr val="bg1"/>
                </a:solidFill>
              </a:endParaRPr>
            </a:p>
          </p:txBody>
        </p:sp>
        <p:sp>
          <p:nvSpPr>
            <p:cNvPr id="76" name="Rectangle 75">
              <a:extLst>
                <a:ext uri="{FF2B5EF4-FFF2-40B4-BE49-F238E27FC236}">
                  <a16:creationId xmlns:a16="http://schemas.microsoft.com/office/drawing/2014/main" id="{EA31C109-5ADC-4F94-ACF6-C130AA50DFCC}"/>
                </a:ext>
              </a:extLst>
            </p:cNvPr>
            <p:cNvSpPr/>
            <p:nvPr/>
          </p:nvSpPr>
          <p:spPr>
            <a:xfrm>
              <a:off x="6687127" y="959026"/>
              <a:ext cx="1639723"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&lt;audio&gt; element is used to play an audio file on a web page</a:t>
              </a:r>
            </a:p>
          </p:txBody>
        </p:sp>
        <p:sp>
          <p:nvSpPr>
            <p:cNvPr id="77" name="Rectangle 76">
              <a:extLst>
                <a:ext uri="{FF2B5EF4-FFF2-40B4-BE49-F238E27FC236}">
                  <a16:creationId xmlns:a16="http://schemas.microsoft.com/office/drawing/2014/main" id="{68765C1A-218B-4DB4-A626-903F83F53F98}"/>
                </a:ext>
              </a:extLst>
            </p:cNvPr>
            <p:cNvSpPr/>
            <p:nvPr/>
          </p:nvSpPr>
          <p:spPr>
            <a:xfrm>
              <a:off x="3438058" y="899152"/>
              <a:ext cx="1742565"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The HTML &lt;video&gt; element is used to show a video on a web page.</a:t>
              </a:r>
            </a:p>
          </p:txBody>
        </p:sp>
        <p:sp>
          <p:nvSpPr>
            <p:cNvPr id="78" name="Rectangle 77">
              <a:extLst>
                <a:ext uri="{FF2B5EF4-FFF2-40B4-BE49-F238E27FC236}">
                  <a16:creationId xmlns:a16="http://schemas.microsoft.com/office/drawing/2014/main" id="{6388802B-894B-4845-A955-C7ED2B890E1B}"/>
                </a:ext>
              </a:extLst>
            </p:cNvPr>
            <p:cNvSpPr/>
            <p:nvPr/>
          </p:nvSpPr>
          <p:spPr>
            <a:xfrm>
              <a:off x="6573426" y="5188353"/>
              <a:ext cx="1639723" cy="750547"/>
            </a:xfrm>
            <a:prstGeom prst="rect">
              <a:avLst/>
            </a:prstGeom>
          </p:spPr>
          <p:txBody>
            <a:bodyPr wrap="square" lIns="0" tIns="0" rIns="0" bIns="0" anchor="t">
              <a:spAutoFit/>
            </a:bodyPr>
            <a:lstStyle/>
            <a:p>
              <a:pPr>
                <a:lnSpc>
                  <a:spcPct val="90000"/>
                </a:lnSpc>
              </a:pPr>
              <a:r>
                <a:rPr lang="en-IN" sz="1400" dirty="0">
                  <a:latin typeface="Calibri" panose="020F0502020204030204" pitchFamily="34" charset="0"/>
                  <a:ea typeface="Open Sans" panose="020B0606030504020204" pitchFamily="34" charset="0"/>
                  <a:cs typeface="Calibri" panose="020F0502020204030204" pitchFamily="34" charset="0"/>
                </a:rPr>
                <a:t>This is the easiest way to play videos in HTML</a:t>
              </a:r>
            </a:p>
          </p:txBody>
        </p:sp>
        <p:sp>
          <p:nvSpPr>
            <p:cNvPr id="79" name="Rectangle 78">
              <a:extLst>
                <a:ext uri="{FF2B5EF4-FFF2-40B4-BE49-F238E27FC236}">
                  <a16:creationId xmlns:a16="http://schemas.microsoft.com/office/drawing/2014/main" id="{2F6D6618-C1E6-40BF-8F0C-9B183CB3732A}"/>
                </a:ext>
              </a:extLst>
            </p:cNvPr>
            <p:cNvSpPr/>
            <p:nvPr/>
          </p:nvSpPr>
          <p:spPr>
            <a:xfrm>
              <a:off x="3427213" y="5044179"/>
              <a:ext cx="2295991" cy="1000729"/>
            </a:xfrm>
            <a:prstGeom prst="rect">
              <a:avLst/>
            </a:prstGeom>
          </p:spPr>
          <p:txBody>
            <a:bodyPr wrap="square" lIns="0" tIns="0" rIns="0" bIns="0" anchor="t">
              <a:spAutoFit/>
            </a:bodyPr>
            <a:lstStyle/>
            <a:p>
              <a:pPr algn="just">
                <a:lnSpc>
                  <a:spcPct val="90000"/>
                </a:lnSpc>
              </a:pPr>
              <a:r>
                <a:rPr lang="en-IN" sz="1400" dirty="0">
                  <a:latin typeface="Calibri (body)"/>
                  <a:ea typeface="Open Sans" panose="020B0606030504020204" pitchFamily="34" charset="0"/>
                  <a:cs typeface="Segoe UI Light" panose="020B0502040204020203" pitchFamily="34" charset="0"/>
                </a:rPr>
                <a:t>Plug-ins are computer programs that extend the standard functionality of browser</a:t>
              </a:r>
            </a:p>
          </p:txBody>
        </p:sp>
        <p:sp>
          <p:nvSpPr>
            <p:cNvPr id="81" name="TextBox 80">
              <a:extLst>
                <a:ext uri="{FF2B5EF4-FFF2-40B4-BE49-F238E27FC236}">
                  <a16:creationId xmlns:a16="http://schemas.microsoft.com/office/drawing/2014/main" id="{9A39CD5E-F5E6-4DF0-ACAA-CB8C78E150E3}"/>
                </a:ext>
              </a:extLst>
            </p:cNvPr>
            <p:cNvSpPr txBox="1"/>
            <p:nvPr/>
          </p:nvSpPr>
          <p:spPr>
            <a:xfrm>
              <a:off x="5208132" y="2938244"/>
              <a:ext cx="1942374" cy="1072210"/>
            </a:xfrm>
            <a:prstGeom prst="rect">
              <a:avLst/>
            </a:prstGeom>
            <a:noFill/>
          </p:spPr>
          <p:txBody>
            <a:bodyPr wrap="square" anchor="ctr">
              <a:spAutoFit/>
            </a:bodyPr>
            <a:lstStyle/>
            <a:p>
              <a:pPr algn="ctr"/>
              <a:r>
                <a:rPr lang="en-IN" sz="2400" b="1" i="0" dirty="0">
                  <a:solidFill>
                    <a:srgbClr val="000000"/>
                  </a:solidFill>
                  <a:effectLst/>
                </a:rPr>
                <a:t>Multimedia Tags</a:t>
              </a:r>
              <a:endParaRPr lang="en-US" sz="2400" dirty="0"/>
            </a:p>
          </p:txBody>
        </p:sp>
      </p:grpSp>
      <p:sp>
        <p:nvSpPr>
          <p:cNvPr id="5" name="TextBox 4">
            <a:extLst>
              <a:ext uri="{FF2B5EF4-FFF2-40B4-BE49-F238E27FC236}">
                <a16:creationId xmlns:a16="http://schemas.microsoft.com/office/drawing/2014/main" id="{CD8630FB-0878-4DD2-A43E-C16C912DB0EA}"/>
              </a:ext>
            </a:extLst>
          </p:cNvPr>
          <p:cNvSpPr txBox="1"/>
          <p:nvPr/>
        </p:nvSpPr>
        <p:spPr>
          <a:xfrm>
            <a:off x="2036436" y="3736507"/>
            <a:ext cx="1102010" cy="369332"/>
          </a:xfrm>
          <a:prstGeom prst="rect">
            <a:avLst/>
          </a:prstGeom>
          <a:noFill/>
        </p:spPr>
        <p:txBody>
          <a:bodyPr wrap="square" rtlCol="0">
            <a:spAutoFit/>
          </a:bodyPr>
          <a:lstStyle/>
          <a:p>
            <a:r>
              <a:rPr lang="en-US" b="1" dirty="0"/>
              <a:t>Video</a:t>
            </a:r>
          </a:p>
        </p:txBody>
      </p:sp>
      <p:sp>
        <p:nvSpPr>
          <p:cNvPr id="103" name="TextBox 102">
            <a:extLst>
              <a:ext uri="{FF2B5EF4-FFF2-40B4-BE49-F238E27FC236}">
                <a16:creationId xmlns:a16="http://schemas.microsoft.com/office/drawing/2014/main" id="{6620C9FB-9CE0-43FC-8F87-B7D74AB9285E}"/>
              </a:ext>
            </a:extLst>
          </p:cNvPr>
          <p:cNvSpPr txBox="1"/>
          <p:nvPr/>
        </p:nvSpPr>
        <p:spPr>
          <a:xfrm>
            <a:off x="5660851" y="3720413"/>
            <a:ext cx="1102010" cy="369332"/>
          </a:xfrm>
          <a:prstGeom prst="rect">
            <a:avLst/>
          </a:prstGeom>
          <a:noFill/>
        </p:spPr>
        <p:txBody>
          <a:bodyPr wrap="square" rtlCol="0">
            <a:spAutoFit/>
          </a:bodyPr>
          <a:lstStyle/>
          <a:p>
            <a:r>
              <a:rPr lang="en-US" b="1" dirty="0"/>
              <a:t>Audio</a:t>
            </a:r>
          </a:p>
        </p:txBody>
      </p:sp>
      <p:sp>
        <p:nvSpPr>
          <p:cNvPr id="104" name="TextBox 103">
            <a:extLst>
              <a:ext uri="{FF2B5EF4-FFF2-40B4-BE49-F238E27FC236}">
                <a16:creationId xmlns:a16="http://schemas.microsoft.com/office/drawing/2014/main" id="{5CAC6389-4743-4761-96EF-360C6C3923B4}"/>
              </a:ext>
            </a:extLst>
          </p:cNvPr>
          <p:cNvSpPr txBox="1"/>
          <p:nvPr/>
        </p:nvSpPr>
        <p:spPr>
          <a:xfrm>
            <a:off x="1965227" y="4938696"/>
            <a:ext cx="1102010" cy="369332"/>
          </a:xfrm>
          <a:prstGeom prst="rect">
            <a:avLst/>
          </a:prstGeom>
          <a:noFill/>
        </p:spPr>
        <p:txBody>
          <a:bodyPr wrap="square" rtlCol="0">
            <a:spAutoFit/>
          </a:bodyPr>
          <a:lstStyle/>
          <a:p>
            <a:r>
              <a:rPr lang="en-US" b="1" dirty="0"/>
              <a:t>Plug-ins</a:t>
            </a:r>
          </a:p>
        </p:txBody>
      </p:sp>
      <p:sp>
        <p:nvSpPr>
          <p:cNvPr id="105" name="TextBox 104">
            <a:extLst>
              <a:ext uri="{FF2B5EF4-FFF2-40B4-BE49-F238E27FC236}">
                <a16:creationId xmlns:a16="http://schemas.microsoft.com/office/drawing/2014/main" id="{ED9AF6C6-979B-4EE3-86D3-9202F3220189}"/>
              </a:ext>
            </a:extLst>
          </p:cNvPr>
          <p:cNvSpPr txBox="1"/>
          <p:nvPr/>
        </p:nvSpPr>
        <p:spPr>
          <a:xfrm>
            <a:off x="5634674" y="5122705"/>
            <a:ext cx="1102010" cy="369332"/>
          </a:xfrm>
          <a:prstGeom prst="rect">
            <a:avLst/>
          </a:prstGeom>
          <a:noFill/>
        </p:spPr>
        <p:txBody>
          <a:bodyPr wrap="square" rtlCol="0">
            <a:spAutoFit/>
          </a:bodyPr>
          <a:lstStyle/>
          <a:p>
            <a:r>
              <a:rPr lang="en-US" b="1" dirty="0"/>
              <a:t>YouTube</a:t>
            </a:r>
          </a:p>
        </p:txBody>
      </p:sp>
      <p:pic>
        <p:nvPicPr>
          <p:cNvPr id="3075" name="Picture 3" descr="What is multimedia? - Quora">
            <a:extLst>
              <a:ext uri="{FF2B5EF4-FFF2-40B4-BE49-F238E27FC236}">
                <a16:creationId xmlns:a16="http://schemas.microsoft.com/office/drawing/2014/main" id="{4F0640A5-D7E9-43D4-AE51-5731D47A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475" y="2436752"/>
            <a:ext cx="4828902" cy="2622427"/>
          </a:xfrm>
          <a:prstGeom prst="rect">
            <a:avLst/>
          </a:prstGeom>
          <a:noFill/>
          <a:extLst>
            <a:ext uri="{909E8E84-426E-40DD-AFC4-6F175D3DCCD1}">
              <a14:hiddenFill xmlns:a14="http://schemas.microsoft.com/office/drawing/2010/main">
                <a:solidFill>
                  <a:srgbClr val="FFFFFF"/>
                </a:solidFill>
              </a14:hiddenFill>
            </a:ext>
          </a:extLst>
        </p:spPr>
      </p:pic>
      <p:sp>
        <p:nvSpPr>
          <p:cNvPr id="30" name="Footer Placeholder 45">
            <a:extLst>
              <a:ext uri="{FF2B5EF4-FFF2-40B4-BE49-F238E27FC236}">
                <a16:creationId xmlns:a16="http://schemas.microsoft.com/office/drawing/2014/main" id="{96B8C1DF-9F74-4E95-95CB-C834BB865BB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827072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Table Tag in HTML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5" y="779090"/>
            <a:ext cx="8104436"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000000"/>
                </a:solidFill>
                <a:effectLst/>
                <a:latin typeface="Calibri (body)"/>
              </a:rPr>
              <a:t>HTML tables allow web developers to arrange data into rows and columns.</a:t>
            </a:r>
          </a:p>
          <a:p>
            <a:pPr marL="285750" indent="-285750" algn="just">
              <a:buFont typeface="Wingdings" panose="05000000000000000000" pitchFamily="2" charset="2"/>
              <a:buChar char="Ø"/>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Wingdings" panose="05000000000000000000" pitchFamily="2" charset="2"/>
              <a:buChar char="Ø"/>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Wingdings" panose="05000000000000000000" pitchFamily="2" charset="2"/>
              <a:buChar char="Ø"/>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a:t>
            </a:r>
            <a:r>
              <a:rPr lang="en-US" dirty="0" err="1">
                <a:latin typeface="Calibri (body)"/>
              </a:rPr>
              <a:t>colgroup</a:t>
            </a:r>
            <a:r>
              <a:rPr lang="en-US" dirty="0">
                <a:latin typeface="Calibri (body)"/>
              </a:rPr>
              <a:t>&gt;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a:t>
            </a:r>
            <a:r>
              <a:rPr lang="en-US" dirty="0" err="1">
                <a:latin typeface="Calibri (body)"/>
              </a:rPr>
              <a:t>thead</a:t>
            </a:r>
            <a:r>
              <a:rPr lang="en-US" dirty="0">
                <a:latin typeface="Calibri (body)"/>
              </a:rPr>
              <a:t>&gt;</a:t>
            </a:r>
            <a:r>
              <a:rPr lang="en-US" i="0" dirty="0">
                <a:solidFill>
                  <a:srgbClr val="000000"/>
                </a:solidFill>
                <a:effectLst/>
                <a:latin typeface="Calibri (body)"/>
              </a:rPr>
              <a:t>, </a:t>
            </a:r>
            <a:r>
              <a:rPr lang="en-US" dirty="0">
                <a:latin typeface="Calibri (body)"/>
              </a:rPr>
              <a:t>&lt;</a:t>
            </a:r>
            <a:r>
              <a:rPr lang="en-US" dirty="0" err="1">
                <a:latin typeface="Calibri (body)"/>
              </a:rPr>
              <a:t>tfoot</a:t>
            </a:r>
            <a:r>
              <a:rPr lang="en-US" dirty="0">
                <a:latin typeface="Calibri (body)"/>
              </a:rPr>
              <a:t>&gt;</a:t>
            </a:r>
            <a:r>
              <a:rPr lang="en-US" i="0" dirty="0">
                <a:solidFill>
                  <a:srgbClr val="000000"/>
                </a:solidFill>
                <a:effectLst/>
                <a:latin typeface="Calibri (body)"/>
              </a:rPr>
              <a:t>, and </a:t>
            </a:r>
            <a:r>
              <a:rPr lang="en-US" dirty="0">
                <a:latin typeface="Calibri (body)"/>
              </a:rPr>
              <a:t>&lt;</a:t>
            </a:r>
            <a:r>
              <a:rPr lang="en-US" dirty="0" err="1">
                <a:latin typeface="Calibri (body)"/>
              </a:rPr>
              <a:t>tbody</a:t>
            </a:r>
            <a:r>
              <a:rPr lang="en-US" dirty="0">
                <a:latin typeface="Calibri (body)"/>
              </a:rPr>
              <a:t>&gt; </a:t>
            </a:r>
            <a:r>
              <a:rPr lang="en-US" i="0" dirty="0">
                <a:solidFill>
                  <a:srgbClr val="000000"/>
                </a:solidFill>
                <a:effectLst/>
                <a:latin typeface="Calibri (body)"/>
              </a:rPr>
              <a:t>elements.</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By default, the text in &lt;th&gt; elements are bold and centered, but you can change that with CSS. </a:t>
            </a:r>
          </a:p>
          <a:p>
            <a:pPr marL="285750" indent="-285750" algn="just">
              <a:buFont typeface="Wingdings" panose="05000000000000000000" pitchFamily="2" charset="2"/>
              <a:buChar char="Ø"/>
            </a:pPr>
            <a:endParaRPr lang="en-US" dirty="0">
              <a:solidFill>
                <a:srgbClr val="202124"/>
              </a:solidFill>
              <a:latin typeface="Calibri (body)"/>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cxnSp>
        <p:nvCxnSpPr>
          <p:cNvPr id="14" name="Straight Connector 13">
            <a:extLst>
              <a:ext uri="{FF2B5EF4-FFF2-40B4-BE49-F238E27FC236}">
                <a16:creationId xmlns:a16="http://schemas.microsoft.com/office/drawing/2014/main" id="{92382F5A-61C3-4636-9EE5-FC9B4C47324D}"/>
              </a:ext>
            </a:extLst>
          </p:cNvPr>
          <p:cNvCxnSpPr>
            <a:cxnSpLocks/>
          </p:cNvCxnSpPr>
          <p:nvPr/>
        </p:nvCxnSpPr>
        <p:spPr>
          <a:xfrm>
            <a:off x="261764" y="4479328"/>
            <a:ext cx="824492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A2A3E9-F3A9-4D7A-904F-89456AF71D0E}"/>
              </a:ext>
            </a:extLst>
          </p:cNvPr>
          <p:cNvSpPr txBox="1"/>
          <p:nvPr/>
        </p:nvSpPr>
        <p:spPr>
          <a:xfrm>
            <a:off x="1668465" y="4910692"/>
            <a:ext cx="4630920" cy="646331"/>
          </a:xfrm>
          <a:prstGeom prst="rect">
            <a:avLst/>
          </a:prstGeom>
          <a:noFill/>
        </p:spPr>
        <p:txBody>
          <a:bodyPr wrap="square" rtlCol="0">
            <a:spAutoFit/>
          </a:bodyPr>
          <a:lstStyle/>
          <a:p>
            <a:r>
              <a:rPr lang="en-US" dirty="0"/>
              <a:t>Exercise code link</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5122" name="Picture 2" descr="HTML table tag | What is table tag | how to show tables - Tutorialdeep">
            <a:extLst>
              <a:ext uri="{FF2B5EF4-FFF2-40B4-BE49-F238E27FC236}">
                <a16:creationId xmlns:a16="http://schemas.microsoft.com/office/drawing/2014/main" id="{30007DF2-A151-4AF1-A7F5-4B3D93F03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872" y="1867387"/>
            <a:ext cx="4008716" cy="27251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ML &amp;lt;TABLE&amp;gt; Tag">
            <a:extLst>
              <a:ext uri="{FF2B5EF4-FFF2-40B4-BE49-F238E27FC236}">
                <a16:creationId xmlns:a16="http://schemas.microsoft.com/office/drawing/2014/main" id="{99ED500E-C6E3-463E-9371-6AF3E8B984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195" y="4906651"/>
            <a:ext cx="1213278" cy="404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7C69D0-7C8E-46E3-B836-CB33B94FBC24}"/>
              </a:ext>
            </a:extLst>
          </p:cNvPr>
          <p:cNvPicPr>
            <a:picLocks noChangeAspect="1"/>
          </p:cNvPicPr>
          <p:nvPr/>
        </p:nvPicPr>
        <p:blipFill rotWithShape="1">
          <a:blip r:embed="rId6"/>
          <a:srcRect b="27551"/>
          <a:stretch/>
        </p:blipFill>
        <p:spPr>
          <a:xfrm>
            <a:off x="4970966" y="4592570"/>
            <a:ext cx="3310906" cy="2085856"/>
          </a:xfrm>
          <a:prstGeom prst="rect">
            <a:avLst/>
          </a:prstGeom>
        </p:spPr>
      </p:pic>
    </p:spTree>
    <p:extLst>
      <p:ext uri="{BB962C8B-B14F-4D97-AF65-F5344CB8AC3E}">
        <p14:creationId xmlns:p14="http://schemas.microsoft.com/office/powerpoint/2010/main" val="24632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Browser Developer Tools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402254" y="779090"/>
            <a:ext cx="10978423" cy="2585323"/>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solidFill>
                  <a:srgbClr val="000000"/>
                </a:solidFill>
                <a:effectLst/>
                <a:latin typeface="Calibri (body)"/>
              </a:rPr>
              <a:t>We can open the console by pressing F12.</a:t>
            </a:r>
          </a:p>
          <a:p>
            <a:pPr marL="285750" indent="-285750" algn="just">
              <a:buFont typeface="Wingdings" panose="05000000000000000000" pitchFamily="2" charset="2"/>
              <a:buChar char="Ø"/>
            </a:pPr>
            <a:r>
              <a:rPr lang="en-US" altLang="en-US" dirty="0">
                <a:solidFill>
                  <a:srgbClr val="000000"/>
                </a:solidFill>
                <a:latin typeface="Calibri (body)"/>
              </a:rPr>
              <a:t>There are different types of section in Console: </a:t>
            </a:r>
            <a:r>
              <a:rPr kumimoji="0" lang="en-US" altLang="en-US" i="0" u="none" strike="noStrike" cap="none" normalizeH="0" baseline="0" dirty="0">
                <a:ln>
                  <a:noFill/>
                </a:ln>
                <a:solidFill>
                  <a:srgbClr val="000000"/>
                </a:solidFill>
                <a:effectLst/>
                <a:latin typeface="Calibri (body)"/>
              </a:rPr>
              <a:t>Console, Elements, Source, Network, Performance, Memory, Security etc.</a:t>
            </a:r>
            <a:endParaRPr kumimoji="0" lang="en-US" altLang="en-US" i="0" u="none" strike="noStrike" cap="none" normalizeH="0" baseline="0" dirty="0">
              <a:ln>
                <a:noFill/>
              </a:ln>
              <a:solidFill>
                <a:schemeClr val="tx1"/>
              </a:solidFill>
              <a:effectLst/>
              <a:latin typeface="Calibri (body)"/>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rgbClr val="222222"/>
                </a:solidFill>
                <a:effectLst/>
                <a:latin typeface="Calibri (body)"/>
              </a:rPr>
              <a:t>The Console</a:t>
            </a:r>
            <a:r>
              <a:rPr kumimoji="0" lang="en-US" altLang="en-US" b="0" i="0" u="none" strike="noStrike" cap="none" normalizeH="0" baseline="0" dirty="0">
                <a:ln>
                  <a:noFill/>
                </a:ln>
                <a:solidFill>
                  <a:srgbClr val="222222"/>
                </a:solidFill>
                <a:effectLst/>
                <a:latin typeface="Calibri (body)"/>
              </a:rPr>
              <a:t> tab is used to output information (including errors and warnings) issued by the browser itself and by the webpage author (using JavaScript </a:t>
            </a:r>
            <a:r>
              <a:rPr kumimoji="0" lang="en-US" altLang="en-US" b="0" i="0" u="none" strike="noStrike" cap="none" normalizeH="0" baseline="0" dirty="0">
                <a:ln>
                  <a:noFill/>
                </a:ln>
                <a:solidFill>
                  <a:srgbClr val="333333"/>
                </a:solidFill>
                <a:effectLst/>
                <a:latin typeface="Calibri (body)"/>
              </a:rPr>
              <a:t>console.log</a:t>
            </a:r>
            <a:r>
              <a:rPr kumimoji="0" lang="en-US" altLang="en-US" b="0" i="0" u="none" strike="noStrike" cap="none" normalizeH="0" baseline="0" dirty="0">
                <a:ln>
                  <a:noFill/>
                </a:ln>
                <a:solidFill>
                  <a:srgbClr val="222222"/>
                </a:solidFill>
                <a:effectLst/>
                <a:latin typeface="Calibri (body)"/>
              </a:rPr>
              <a:t> messages).</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1" i="0" dirty="0">
                <a:solidFill>
                  <a:srgbClr val="222222"/>
                </a:solidFill>
                <a:effectLst/>
                <a:latin typeface="Calibri (body)"/>
              </a:rPr>
              <a:t>The Network</a:t>
            </a:r>
            <a:r>
              <a:rPr lang="en-US" b="0" i="0" dirty="0">
                <a:solidFill>
                  <a:srgbClr val="222222"/>
                </a:solidFill>
                <a:effectLst/>
                <a:latin typeface="Calibri (body)"/>
              </a:rPr>
              <a:t> tab shows all network traffic generated by the HTML page while it was loading and during its lifetime.</a:t>
            </a:r>
          </a:p>
          <a:p>
            <a:pPr marL="285750" indent="-285750" algn="just">
              <a:buFont typeface="Wingdings" panose="05000000000000000000" pitchFamily="2" charset="2"/>
              <a:buChar char="Ø"/>
            </a:pPr>
            <a:r>
              <a:rPr lang="en-US" b="0" i="0" dirty="0">
                <a:solidFill>
                  <a:srgbClr val="202124"/>
                </a:solidFill>
                <a:effectLst/>
                <a:latin typeface="Calibri (body)"/>
              </a:rPr>
              <a:t>the Sources tab </a:t>
            </a:r>
            <a:r>
              <a:rPr lang="en-US" b="1" i="0" dirty="0">
                <a:solidFill>
                  <a:srgbClr val="202124"/>
                </a:solidFill>
                <a:effectLst/>
                <a:latin typeface="Calibri (body)"/>
              </a:rPr>
              <a:t>allows you to set breakpoints and evaluate expressions in Javascript.</a:t>
            </a:r>
          </a:p>
          <a:p>
            <a:pPr marL="285750" indent="-285750" algn="just">
              <a:buFont typeface="Wingdings" panose="05000000000000000000" pitchFamily="2" charset="2"/>
              <a:buChar char="Ø"/>
            </a:pPr>
            <a:r>
              <a:rPr lang="en-US" b="0" i="0" dirty="0">
                <a:solidFill>
                  <a:srgbClr val="000000"/>
                </a:solidFill>
                <a:effectLst/>
                <a:latin typeface="Calibri (body)"/>
              </a:rPr>
              <a:t>The Elements tab lets you see all the web page elements that were rendered from the HTML and CSS</a:t>
            </a:r>
            <a:r>
              <a:rPr lang="en-US" b="1" dirty="0">
                <a:solidFill>
                  <a:srgbClr val="202124"/>
                </a:solidFill>
                <a:latin typeface="Calibri (body)"/>
              </a:rPr>
              <a:t>.</a:t>
            </a:r>
            <a:endParaRPr lang="en-US" dirty="0">
              <a:solidFill>
                <a:srgbClr val="202124"/>
              </a:solidFill>
              <a:latin typeface="Calibri (body)"/>
            </a:endParaRPr>
          </a:p>
        </p:txBody>
      </p:sp>
      <p:sp>
        <p:nvSpPr>
          <p:cNvPr id="46" name="Footer Placeholder 45">
            <a:extLst>
              <a:ext uri="{FF2B5EF4-FFF2-40B4-BE49-F238E27FC236}">
                <a16:creationId xmlns:a16="http://schemas.microsoft.com/office/drawing/2014/main" id="{A5788810-2934-4CF0-AB73-EAE3F451A71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5" name="Picture 4">
            <a:extLst>
              <a:ext uri="{FF2B5EF4-FFF2-40B4-BE49-F238E27FC236}">
                <a16:creationId xmlns:a16="http://schemas.microsoft.com/office/drawing/2014/main" id="{78AD35B8-25DE-499C-ABE7-20D3B1288262}"/>
              </a:ext>
            </a:extLst>
          </p:cNvPr>
          <p:cNvPicPr>
            <a:picLocks noChangeAspect="1"/>
          </p:cNvPicPr>
          <p:nvPr/>
        </p:nvPicPr>
        <p:blipFill rotWithShape="1">
          <a:blip r:embed="rId3"/>
          <a:srcRect t="22872"/>
          <a:stretch/>
        </p:blipFill>
        <p:spPr>
          <a:xfrm>
            <a:off x="622223" y="4047586"/>
            <a:ext cx="9610509" cy="2424064"/>
          </a:xfrm>
          <a:prstGeom prst="rect">
            <a:avLst/>
          </a:prstGeom>
        </p:spPr>
      </p:pic>
      <p:sp>
        <p:nvSpPr>
          <p:cNvPr id="8" name="Rectangle 1">
            <a:extLst>
              <a:ext uri="{FF2B5EF4-FFF2-40B4-BE49-F238E27FC236}">
                <a16:creationId xmlns:a16="http://schemas.microsoft.com/office/drawing/2014/main" id="{0484F3B8-48BD-44CA-AFD2-1114F1D2A1DF}"/>
              </a:ext>
            </a:extLst>
          </p:cNvPr>
          <p:cNvSpPr>
            <a:spLocks noChangeArrowheads="1"/>
          </p:cNvSpPr>
          <p:nvPr/>
        </p:nvSpPr>
        <p:spPr bwMode="auto">
          <a:xfrm>
            <a:off x="0" y="43934"/>
            <a:ext cx="184731" cy="36933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397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GET/POST methods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118914" cy="1200329"/>
          </a:xfrm>
          <a:prstGeom prst="rect">
            <a:avLst/>
          </a:prstGeom>
          <a:noFill/>
        </p:spPr>
        <p:txBody>
          <a:bodyPr wrap="square" rtlCol="0">
            <a:spAutoFit/>
          </a:bodyPr>
          <a:lstStyle/>
          <a:p>
            <a:pPr algn="just"/>
            <a:r>
              <a:rPr lang="en-US" b="1" dirty="0"/>
              <a:t>What is HTTP?</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The Hypertext Transfer Protocol (HTTP) is designed to enable communications between clients and servers.</a:t>
            </a:r>
          </a:p>
          <a:p>
            <a:pPr marL="285750" indent="-285750" algn="just">
              <a:buFont typeface="Arial" panose="020B0604020202020204" pitchFamily="34" charset="0"/>
              <a:buChar char="•"/>
            </a:pPr>
            <a:r>
              <a:rPr lang="en-US" b="0" i="0" dirty="0">
                <a:solidFill>
                  <a:srgbClr val="000000"/>
                </a:solidFill>
                <a:effectLst/>
                <a:latin typeface="Calibri (body)"/>
                <a:cs typeface="Times New Roman" panose="02020603050405020304" pitchFamily="18" charset="0"/>
              </a:rPr>
              <a:t>HTTP works as a request-response protocol between a client and server.</a:t>
            </a:r>
          </a:p>
          <a:p>
            <a:pPr marL="285750" indent="-285750">
              <a:buFont typeface="Arial" panose="020B0604020202020204" pitchFamily="34" charset="0"/>
              <a:buChar char="•"/>
            </a:pPr>
            <a:r>
              <a:rPr lang="en-US" b="0" i="0" dirty="0">
                <a:solidFill>
                  <a:srgbClr val="000000"/>
                </a:solidFill>
                <a:effectLst/>
                <a:latin typeface="Calibri (body)"/>
              </a:rPr>
              <a:t>The two most common HTTP methods are: GET and POST.</a:t>
            </a:r>
          </a:p>
        </p:txBody>
      </p:sp>
      <p:grpSp>
        <p:nvGrpSpPr>
          <p:cNvPr id="12" name="Group 11">
            <a:extLst>
              <a:ext uri="{FF2B5EF4-FFF2-40B4-BE49-F238E27FC236}">
                <a16:creationId xmlns:a16="http://schemas.microsoft.com/office/drawing/2014/main" id="{60F90E3A-2B3C-4094-9F00-550F3F6F39C6}"/>
              </a:ext>
            </a:extLst>
          </p:cNvPr>
          <p:cNvGrpSpPr/>
          <p:nvPr/>
        </p:nvGrpSpPr>
        <p:grpSpPr>
          <a:xfrm>
            <a:off x="5189176" y="2220681"/>
            <a:ext cx="935276" cy="798166"/>
            <a:chOff x="3502124" y="2204864"/>
            <a:chExt cx="2926887" cy="2880336"/>
          </a:xfrm>
        </p:grpSpPr>
        <p:sp>
          <p:nvSpPr>
            <p:cNvPr id="13" name="Freeform 9">
              <a:extLst>
                <a:ext uri="{FF2B5EF4-FFF2-40B4-BE49-F238E27FC236}">
                  <a16:creationId xmlns:a16="http://schemas.microsoft.com/office/drawing/2014/main" id="{D92B12BF-EA79-4DD5-8F39-84DD0C31C6B3}"/>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4" name="Freeform 10">
              <a:extLst>
                <a:ext uri="{FF2B5EF4-FFF2-40B4-BE49-F238E27FC236}">
                  <a16:creationId xmlns:a16="http://schemas.microsoft.com/office/drawing/2014/main" id="{C8CDA8F1-CBA9-44D0-A477-305B66FAC03B}"/>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15" name="Straight Connector 14">
            <a:extLst>
              <a:ext uri="{FF2B5EF4-FFF2-40B4-BE49-F238E27FC236}">
                <a16:creationId xmlns:a16="http://schemas.microsoft.com/office/drawing/2014/main" id="{4E414B83-2348-49B2-B048-2F9262AA91C4}"/>
              </a:ext>
            </a:extLst>
          </p:cNvPr>
          <p:cNvCxnSpPr>
            <a:cxnSpLocks/>
          </p:cNvCxnSpPr>
          <p:nvPr/>
        </p:nvCxnSpPr>
        <p:spPr>
          <a:xfrm>
            <a:off x="5656404" y="3119425"/>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0BA4A5F-B679-4D89-A6B0-AE13984F25AA}"/>
              </a:ext>
            </a:extLst>
          </p:cNvPr>
          <p:cNvSpPr/>
          <p:nvPr/>
        </p:nvSpPr>
        <p:spPr>
          <a:xfrm>
            <a:off x="1758660" y="452862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r>
              <a:rPr lang="en-US" sz="1600" b="0" i="0" dirty="0">
                <a:solidFill>
                  <a:srgbClr val="000000"/>
                </a:solidFill>
                <a:effectLst/>
                <a:latin typeface="Calibri (body)"/>
              </a:rPr>
              <a:t>GET requests remain in the browser history</a:t>
            </a:r>
          </a:p>
        </p:txBody>
      </p:sp>
      <p:sp>
        <p:nvSpPr>
          <p:cNvPr id="17" name="Rectangle: Rounded Corners 16">
            <a:extLst>
              <a:ext uri="{FF2B5EF4-FFF2-40B4-BE49-F238E27FC236}">
                <a16:creationId xmlns:a16="http://schemas.microsoft.com/office/drawing/2014/main" id="{D7319001-9706-450D-BAD9-BFAE1ECDEF7A}"/>
              </a:ext>
            </a:extLst>
          </p:cNvPr>
          <p:cNvSpPr/>
          <p:nvPr/>
        </p:nvSpPr>
        <p:spPr>
          <a:xfrm>
            <a:off x="1751078" y="524424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bookmarked</a:t>
            </a:r>
          </a:p>
        </p:txBody>
      </p:sp>
      <p:sp>
        <p:nvSpPr>
          <p:cNvPr id="18" name="Rectangle: Rounded Corners 17">
            <a:extLst>
              <a:ext uri="{FF2B5EF4-FFF2-40B4-BE49-F238E27FC236}">
                <a16:creationId xmlns:a16="http://schemas.microsoft.com/office/drawing/2014/main" id="{4199663D-52AE-4FBE-B8F2-72E3EBF88B2C}"/>
              </a:ext>
            </a:extLst>
          </p:cNvPr>
          <p:cNvSpPr/>
          <p:nvPr/>
        </p:nvSpPr>
        <p:spPr>
          <a:xfrm>
            <a:off x="1789858"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have length restrictions</a:t>
            </a:r>
          </a:p>
        </p:txBody>
      </p:sp>
      <p:sp>
        <p:nvSpPr>
          <p:cNvPr id="19" name="Rectangle: Rounded Corners 18">
            <a:extLst>
              <a:ext uri="{FF2B5EF4-FFF2-40B4-BE49-F238E27FC236}">
                <a16:creationId xmlns:a16="http://schemas.microsoft.com/office/drawing/2014/main" id="{5264ACAE-4AB0-42C4-BFC0-7A09B6ED41EE}"/>
              </a:ext>
            </a:extLst>
          </p:cNvPr>
          <p:cNvSpPr/>
          <p:nvPr/>
        </p:nvSpPr>
        <p:spPr>
          <a:xfrm>
            <a:off x="5975847" y="596752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have no restrictions on data length</a:t>
            </a:r>
          </a:p>
        </p:txBody>
      </p:sp>
      <p:sp>
        <p:nvSpPr>
          <p:cNvPr id="21" name="Arrow: Chevron 20">
            <a:extLst>
              <a:ext uri="{FF2B5EF4-FFF2-40B4-BE49-F238E27FC236}">
                <a16:creationId xmlns:a16="http://schemas.microsoft.com/office/drawing/2014/main" id="{5E9B77A3-F71C-498B-80C0-BC66AD30F11A}"/>
              </a:ext>
            </a:extLst>
          </p:cNvPr>
          <p:cNvSpPr/>
          <p:nvPr/>
        </p:nvSpPr>
        <p:spPr>
          <a:xfrm>
            <a:off x="2303046" y="2410045"/>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GET</a:t>
            </a:r>
          </a:p>
        </p:txBody>
      </p:sp>
      <p:sp>
        <p:nvSpPr>
          <p:cNvPr id="22" name="Rectangle: Rounded Corners 21">
            <a:extLst>
              <a:ext uri="{FF2B5EF4-FFF2-40B4-BE49-F238E27FC236}">
                <a16:creationId xmlns:a16="http://schemas.microsoft.com/office/drawing/2014/main" id="{F2969C93-30D9-43DF-8868-9EB636AC3ED5}"/>
              </a:ext>
            </a:extLst>
          </p:cNvPr>
          <p:cNvSpPr/>
          <p:nvPr/>
        </p:nvSpPr>
        <p:spPr>
          <a:xfrm>
            <a:off x="1751077" y="309945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endParaRPr lang="en-US" sz="1600" i="0" dirty="0">
              <a:solidFill>
                <a:srgbClr val="000000"/>
              </a:solidFill>
              <a:effectLst/>
              <a:latin typeface="Calibri (body)"/>
            </a:endParaRPr>
          </a:p>
          <a:p>
            <a:pPr algn="l"/>
            <a:endParaRPr lang="en-US" sz="1600" dirty="0">
              <a:solidFill>
                <a:srgbClr val="000000"/>
              </a:solidFill>
              <a:latin typeface="Calibri (body)"/>
            </a:endParaRPr>
          </a:p>
          <a:p>
            <a:pPr algn="l"/>
            <a:r>
              <a:rPr lang="en-US" sz="1600" i="0" dirty="0">
                <a:solidFill>
                  <a:srgbClr val="000000"/>
                </a:solidFill>
                <a:effectLst/>
                <a:latin typeface="Calibri (body)"/>
              </a:rPr>
              <a:t>GET is used to request data from a specified resource.</a:t>
            </a:r>
          </a:p>
          <a:p>
            <a:br>
              <a:rPr lang="en-US" sz="1200" dirty="0"/>
            </a:br>
            <a:endParaRPr lang="en-IN" sz="1600" dirty="0">
              <a:solidFill>
                <a:schemeClr val="tx1"/>
              </a:solidFill>
            </a:endParaRPr>
          </a:p>
        </p:txBody>
      </p:sp>
      <p:sp>
        <p:nvSpPr>
          <p:cNvPr id="23" name="Rectangle: Rounded Corners 22">
            <a:extLst>
              <a:ext uri="{FF2B5EF4-FFF2-40B4-BE49-F238E27FC236}">
                <a16:creationId xmlns:a16="http://schemas.microsoft.com/office/drawing/2014/main" id="{E3D4CA54-B2C2-4D0A-ABDD-3F7609064AD8}"/>
              </a:ext>
            </a:extLst>
          </p:cNvPr>
          <p:cNvSpPr/>
          <p:nvPr/>
        </p:nvSpPr>
        <p:spPr>
          <a:xfrm>
            <a:off x="5966878" y="3076116"/>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600" i="0" dirty="0">
                <a:solidFill>
                  <a:srgbClr val="000000"/>
                </a:solidFill>
                <a:effectLst/>
                <a:latin typeface="Calibri (body)"/>
              </a:rPr>
              <a:t>POST is used to send data to a server to create/update a resource</a:t>
            </a:r>
            <a:r>
              <a:rPr lang="en-IN" sz="1600" dirty="0">
                <a:solidFill>
                  <a:schemeClr val="tx1"/>
                </a:solidFill>
                <a:latin typeface="Calibri (body)"/>
              </a:rPr>
              <a:t>.</a:t>
            </a:r>
          </a:p>
        </p:txBody>
      </p:sp>
      <p:sp>
        <p:nvSpPr>
          <p:cNvPr id="24" name="Arrow: Chevron 23">
            <a:extLst>
              <a:ext uri="{FF2B5EF4-FFF2-40B4-BE49-F238E27FC236}">
                <a16:creationId xmlns:a16="http://schemas.microsoft.com/office/drawing/2014/main" id="{EA8FC97A-81B9-4E0C-BAF7-DA1FAA3B30A3}"/>
              </a:ext>
            </a:extLst>
          </p:cNvPr>
          <p:cNvSpPr/>
          <p:nvPr/>
        </p:nvSpPr>
        <p:spPr>
          <a:xfrm flipH="1">
            <a:off x="6528635" y="2410044"/>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POST</a:t>
            </a:r>
          </a:p>
        </p:txBody>
      </p:sp>
      <p:sp>
        <p:nvSpPr>
          <p:cNvPr id="25" name="Rectangle: Rounded Corners 24">
            <a:extLst>
              <a:ext uri="{FF2B5EF4-FFF2-40B4-BE49-F238E27FC236}">
                <a16:creationId xmlns:a16="http://schemas.microsoft.com/office/drawing/2014/main" id="{039BF4A9-3019-46AF-9544-95794A369E3D}"/>
              </a:ext>
            </a:extLst>
          </p:cNvPr>
          <p:cNvSpPr/>
          <p:nvPr/>
        </p:nvSpPr>
        <p:spPr>
          <a:xfrm>
            <a:off x="1751078" y="381507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GET requests can be cached</a:t>
            </a:r>
          </a:p>
        </p:txBody>
      </p:sp>
      <p:sp>
        <p:nvSpPr>
          <p:cNvPr id="26" name="Rectangle: Rounded Corners 25">
            <a:extLst>
              <a:ext uri="{FF2B5EF4-FFF2-40B4-BE49-F238E27FC236}">
                <a16:creationId xmlns:a16="http://schemas.microsoft.com/office/drawing/2014/main" id="{55FE2B53-FC12-44A2-9AD2-EA5CE42BB6AF}"/>
              </a:ext>
            </a:extLst>
          </p:cNvPr>
          <p:cNvSpPr/>
          <p:nvPr/>
        </p:nvSpPr>
        <p:spPr>
          <a:xfrm>
            <a:off x="5966878" y="380878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are never cached</a:t>
            </a:r>
          </a:p>
        </p:txBody>
      </p:sp>
      <p:sp>
        <p:nvSpPr>
          <p:cNvPr id="27" name="Rectangle: Rounded Corners 26">
            <a:extLst>
              <a:ext uri="{FF2B5EF4-FFF2-40B4-BE49-F238E27FC236}">
                <a16:creationId xmlns:a16="http://schemas.microsoft.com/office/drawing/2014/main" id="{16611F41-684C-4403-8342-5FE7E68993C4}"/>
              </a:ext>
            </a:extLst>
          </p:cNvPr>
          <p:cNvSpPr/>
          <p:nvPr/>
        </p:nvSpPr>
        <p:spPr>
          <a:xfrm>
            <a:off x="5975848" y="453070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do not remain in the browser history</a:t>
            </a:r>
          </a:p>
        </p:txBody>
      </p:sp>
      <p:sp>
        <p:nvSpPr>
          <p:cNvPr id="28" name="Rectangle: Rounded Corners 27">
            <a:extLst>
              <a:ext uri="{FF2B5EF4-FFF2-40B4-BE49-F238E27FC236}">
                <a16:creationId xmlns:a16="http://schemas.microsoft.com/office/drawing/2014/main" id="{9B158F0E-A41C-4A4E-AB63-C8D565E6EB12}"/>
              </a:ext>
            </a:extLst>
          </p:cNvPr>
          <p:cNvSpPr/>
          <p:nvPr/>
        </p:nvSpPr>
        <p:spPr>
          <a:xfrm>
            <a:off x="5966876" y="5246325"/>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l"/>
            <a:r>
              <a:rPr lang="en-US" sz="1600" b="0" i="0" dirty="0">
                <a:solidFill>
                  <a:srgbClr val="000000"/>
                </a:solidFill>
                <a:effectLst/>
                <a:latin typeface="Calibri (body)"/>
              </a:rPr>
              <a:t>POST requests cannot be bookmarked</a:t>
            </a:r>
          </a:p>
        </p:txBody>
      </p:sp>
      <p:sp>
        <p:nvSpPr>
          <p:cNvPr id="29" name="Footer Placeholder 45">
            <a:extLst>
              <a:ext uri="{FF2B5EF4-FFF2-40B4-BE49-F238E27FC236}">
                <a16:creationId xmlns:a16="http://schemas.microsoft.com/office/drawing/2014/main" id="{84C9FDD9-E235-46F8-856B-BACB2B80B9B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30" name="TextBox 29">
            <a:extLst>
              <a:ext uri="{FF2B5EF4-FFF2-40B4-BE49-F238E27FC236}">
                <a16:creationId xmlns:a16="http://schemas.microsoft.com/office/drawing/2014/main" id="{8B798297-9F0E-4398-B808-CA52917CDDF0}"/>
              </a:ext>
            </a:extLst>
          </p:cNvPr>
          <p:cNvSpPr txBox="1"/>
          <p:nvPr/>
        </p:nvSpPr>
        <p:spPr>
          <a:xfrm>
            <a:off x="3087255" y="3246643"/>
            <a:ext cx="6174508" cy="369332"/>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389661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home working Premium Vector">
            <a:extLst>
              <a:ext uri="{FF2B5EF4-FFF2-40B4-BE49-F238E27FC236}">
                <a16:creationId xmlns:a16="http://schemas.microsoft.com/office/drawing/2014/main" id="{2C5BAC29-DC0E-4F95-9A6D-73D05640D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8830"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create a Form using Form Tag.</a:t>
            </a:r>
          </a:p>
          <a:p>
            <a:r>
              <a:rPr lang="en-US" dirty="0"/>
              <a:t>Adding some Input fields, Label, Button.</a:t>
            </a:r>
          </a:p>
          <a:p>
            <a:r>
              <a:rPr lang="en-US"/>
              <a:t>On Button press going on New DOM.</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80853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Document of Object Model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9558243" cy="3139321"/>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000000"/>
                </a:solidFill>
                <a:effectLst/>
                <a:latin typeface="Calibri (body)"/>
              </a:rPr>
              <a:t>The Document Object Model (DOM) is a programming API for HTML and XML documents</a:t>
            </a:r>
          </a:p>
          <a:p>
            <a:pPr marL="285750" indent="-285750" algn="just">
              <a:buFont typeface="Arial" panose="020B0604020202020204" pitchFamily="34" charset="0"/>
              <a:buChar char="•"/>
            </a:pPr>
            <a:r>
              <a:rPr lang="en-US" b="0" i="0" dirty="0">
                <a:solidFill>
                  <a:srgbClr val="000000"/>
                </a:solidFill>
                <a:effectLst/>
                <a:latin typeface="Calibri (body)"/>
              </a:rPr>
              <a:t>It defines the logical structure of documents and the way a document is accessed and manipulated.</a:t>
            </a:r>
            <a:endParaRPr lang="en-US" dirty="0">
              <a:solidFill>
                <a:srgbClr val="000000"/>
              </a:solidFill>
              <a:latin typeface="Calibri (body)"/>
            </a:endParaRPr>
          </a:p>
          <a:p>
            <a:pPr marL="285750" indent="-285750" algn="just">
              <a:buFont typeface="Arial" panose="020B0604020202020204" pitchFamily="34" charset="0"/>
              <a:buChar char="•"/>
            </a:pPr>
            <a:r>
              <a:rPr lang="en-US" b="0" i="0" dirty="0">
                <a:solidFill>
                  <a:srgbClr val="000000"/>
                </a:solidFill>
                <a:effectLst/>
                <a:latin typeface="Calibri (body)"/>
              </a:rPr>
              <a:t>In the DOM specification, the term "document" is used in the broad sense - increasingly, XML is being used as a way of representing many different kinds of information that may be stored in diverse systems, and much of this would traditionally be seen as data rather than as documents.</a:t>
            </a:r>
          </a:p>
          <a:p>
            <a:pPr marL="285750" indent="-285750" algn="just">
              <a:buFont typeface="Arial" panose="020B0604020202020204" pitchFamily="34" charset="0"/>
              <a:buChar char="•"/>
            </a:pPr>
            <a:r>
              <a:rPr lang="en-US" b="0" i="0" dirty="0">
                <a:solidFill>
                  <a:srgbClr val="000000"/>
                </a:solidFill>
                <a:effectLst/>
                <a:latin typeface="Calibri (body)"/>
              </a:rPr>
              <a:t>With the Document Object Model, programmers can create and build documents, navigate their structure, and add, modify, or delete elements and content.</a:t>
            </a:r>
          </a:p>
          <a:p>
            <a:pPr marL="285750" indent="-285750" algn="just">
              <a:buFont typeface="Arial" panose="020B0604020202020204" pitchFamily="34" charset="0"/>
              <a:buChar char="•"/>
            </a:pPr>
            <a:r>
              <a:rPr lang="en-US" b="0" i="0" dirty="0">
                <a:solidFill>
                  <a:srgbClr val="000000"/>
                </a:solidFill>
                <a:effectLst/>
                <a:latin typeface="Calibri (body)"/>
              </a:rPr>
              <a:t>The Document Object Model is a programming API for documents. The object model itself closely resembles the structure of the documents it models.</a:t>
            </a:r>
          </a:p>
          <a:p>
            <a:pPr algn="just"/>
            <a:r>
              <a:rPr lang="en-US" b="1" i="0" dirty="0">
                <a:solidFill>
                  <a:srgbClr val="000000"/>
                </a:solidFill>
                <a:effectLst/>
                <a:latin typeface="Calibri (body)"/>
              </a:rPr>
              <a:t>The HTML DOM Tree of Objects</a:t>
            </a:r>
          </a:p>
        </p:txBody>
      </p:sp>
      <p:pic>
        <p:nvPicPr>
          <p:cNvPr id="4100" name="Picture 4" descr="DOM HTML tree">
            <a:extLst>
              <a:ext uri="{FF2B5EF4-FFF2-40B4-BE49-F238E27FC236}">
                <a16:creationId xmlns:a16="http://schemas.microsoft.com/office/drawing/2014/main" id="{BA952CB6-0D54-4DE3-96A5-ED42D7A3A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43" y="4014932"/>
            <a:ext cx="462915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B9F6CA0B-109E-4763-A690-CC9671BCB39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46426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1A936EE0-2BC9-413D-BBAA-A63541AE940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430010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HTML5</a:t>
            </a:r>
          </a:p>
          <a:p>
            <a:pPr marL="285750" indent="-285750">
              <a:buFont typeface="Arial" panose="020B0604020202020204" pitchFamily="34" charset="0"/>
              <a:buChar char="•"/>
            </a:pPr>
            <a:r>
              <a:rPr lang="en-US" dirty="0"/>
              <a:t>Difference between HTML and HTML5</a:t>
            </a:r>
          </a:p>
          <a:p>
            <a:pPr marL="285750" indent="-285750">
              <a:buFont typeface="Arial" panose="020B0604020202020204" pitchFamily="34" charset="0"/>
              <a:buChar char="•"/>
            </a:pPr>
            <a:r>
              <a:rPr lang="en-US" dirty="0"/>
              <a:t>Introduction to Tags in HTML</a:t>
            </a:r>
          </a:p>
          <a:p>
            <a:pPr marL="285750" indent="-285750">
              <a:buFont typeface="Arial" panose="020B0604020202020204" pitchFamily="34" charset="0"/>
              <a:buChar char="•"/>
            </a:pPr>
            <a:r>
              <a:rPr lang="en-US" dirty="0"/>
              <a:t>Understanding the Attributes</a:t>
            </a:r>
          </a:p>
          <a:p>
            <a:pPr marL="285750" indent="-285750">
              <a:buFont typeface="Arial" panose="020B0604020202020204" pitchFamily="34" charset="0"/>
              <a:buChar char="•"/>
            </a:pPr>
            <a:r>
              <a:rPr lang="en-US" dirty="0"/>
              <a:t>Understanding the Multimedia Tags</a:t>
            </a:r>
          </a:p>
          <a:p>
            <a:pPr marL="285750" indent="-285750">
              <a:buFont typeface="Arial" panose="020B0604020202020204" pitchFamily="34" charset="0"/>
              <a:buChar char="•"/>
            </a:pPr>
            <a:r>
              <a:rPr lang="en-US" dirty="0"/>
              <a:t>Making a form using form Tag</a:t>
            </a:r>
          </a:p>
          <a:p>
            <a:pPr marL="285750" indent="-285750">
              <a:buFont typeface="Arial" panose="020B0604020202020204" pitchFamily="34" charset="0"/>
              <a:buChar char="•"/>
            </a:pPr>
            <a:r>
              <a:rPr lang="en-US" dirty="0"/>
              <a:t>Understanding the GET/POST methods in form</a:t>
            </a:r>
          </a:p>
          <a:p>
            <a:pPr marL="285750" indent="-285750">
              <a:buFont typeface="Arial" panose="020B0604020202020204" pitchFamily="34" charset="0"/>
              <a:buChar char="•"/>
            </a:pPr>
            <a:r>
              <a:rPr lang="en-US" dirty="0"/>
              <a:t>Understanding Document Object Model</a:t>
            </a:r>
          </a:p>
          <a:p>
            <a:pPr marL="285750" indent="-285750">
              <a:buFont typeface="Arial" panose="020B0604020202020204" pitchFamily="34" charset="0"/>
              <a:buChar char="•"/>
            </a:pPr>
            <a:r>
              <a:rPr lang="en-US" dirty="0"/>
              <a:t>Other HTML related terms</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A2D1642A-04A2-4B89-B388-472B417E5FEF}"/>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04226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8AD218-883C-4AC9-A185-B7BE7A93A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3" name="TextBox 42">
            <a:extLst>
              <a:ext uri="{FF2B5EF4-FFF2-40B4-BE49-F238E27FC236}">
                <a16:creationId xmlns:a16="http://schemas.microsoft.com/office/drawing/2014/main" id="{584D934C-BAAF-4E97-9199-18944E69A68B}"/>
              </a:ext>
            </a:extLst>
          </p:cNvPr>
          <p:cNvSpPr txBox="1"/>
          <p:nvPr/>
        </p:nvSpPr>
        <p:spPr>
          <a:xfrm>
            <a:off x="9578110" y="6538954"/>
            <a:ext cx="283556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a:t>
            </a:r>
            <a:r>
              <a:rPr lang="en-US" sz="1200" b="1" dirty="0">
                <a:solidFill>
                  <a:prstClr val="black"/>
                </a:solidFill>
                <a:latin typeface="Calibri" panose="020F0502020204030204"/>
              </a:rPr>
              <a:t>Nishan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22A13DF8-EEE3-40AF-8070-391653813ECC}"/>
              </a:ext>
            </a:extLst>
          </p:cNvPr>
          <p:cNvSpPr txBox="1"/>
          <p:nvPr/>
        </p:nvSpPr>
        <p:spPr>
          <a:xfrm>
            <a:off x="264613" y="930360"/>
            <a:ext cx="797422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45" name="Picture 2" descr="HTML5 - Wikipedia">
            <a:extLst>
              <a:ext uri="{FF2B5EF4-FFF2-40B4-BE49-F238E27FC236}">
                <a16:creationId xmlns:a16="http://schemas.microsoft.com/office/drawing/2014/main" id="{C9229EB2-7333-46CB-9E1E-937F2AE0D7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2083" y="1355099"/>
            <a:ext cx="1616210" cy="1616210"/>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3">
            <a:extLst>
              <a:ext uri="{FF2B5EF4-FFF2-40B4-BE49-F238E27FC236}">
                <a16:creationId xmlns:a16="http://schemas.microsoft.com/office/drawing/2014/main" id="{502248F7-D736-4DB9-BFE6-06B382C1FEBC}"/>
              </a:ext>
            </a:extLst>
          </p:cNvPr>
          <p:cNvSpPr txBox="1">
            <a:spLocks/>
          </p:cNvSpPr>
          <p:nvPr/>
        </p:nvSpPr>
        <p:spPr>
          <a:xfrm>
            <a:off x="264613" y="14293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HTML5</a:t>
            </a:r>
          </a:p>
        </p:txBody>
      </p:sp>
      <p:sp>
        <p:nvSpPr>
          <p:cNvPr id="66" name="TextBox 65">
            <a:extLst>
              <a:ext uri="{FF2B5EF4-FFF2-40B4-BE49-F238E27FC236}">
                <a16:creationId xmlns:a16="http://schemas.microsoft.com/office/drawing/2014/main" id="{04CC87AB-233A-4189-94A5-F76ED2490FCB}"/>
              </a:ext>
            </a:extLst>
          </p:cNvPr>
          <p:cNvSpPr txBox="1"/>
          <p:nvPr/>
        </p:nvSpPr>
        <p:spPr>
          <a:xfrm>
            <a:off x="8762083" y="3682856"/>
            <a:ext cx="2059709" cy="369332"/>
          </a:xfrm>
          <a:prstGeom prst="rect">
            <a:avLst/>
          </a:prstGeom>
          <a:noFill/>
        </p:spPr>
        <p:txBody>
          <a:bodyPr wrap="square" rtlCol="0">
            <a:spAutoFit/>
          </a:bodyPr>
          <a:lstStyle/>
          <a:p>
            <a:r>
              <a:rPr lang="en-US" dirty="0"/>
              <a:t>History of HTML</a:t>
            </a:r>
          </a:p>
        </p:txBody>
      </p:sp>
      <p:graphicFrame>
        <p:nvGraphicFramePr>
          <p:cNvPr id="67" name="Table 4">
            <a:extLst>
              <a:ext uri="{FF2B5EF4-FFF2-40B4-BE49-F238E27FC236}">
                <a16:creationId xmlns:a16="http://schemas.microsoft.com/office/drawing/2014/main" id="{F381785B-8CFB-4E8E-96F3-CAE2D7913E93}"/>
              </a:ext>
            </a:extLst>
          </p:cNvPr>
          <p:cNvGraphicFramePr>
            <a:graphicFrameLocks noGrp="1"/>
          </p:cNvGraphicFramePr>
          <p:nvPr>
            <p:extLst>
              <p:ext uri="{D42A27DB-BD31-4B8C-83A1-F6EECF244321}">
                <p14:modId xmlns:p14="http://schemas.microsoft.com/office/powerpoint/2010/main" val="2902399196"/>
              </p:ext>
            </p:extLst>
          </p:nvPr>
        </p:nvGraphicFramePr>
        <p:xfrm>
          <a:off x="8872922" y="408829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Tree>
    <p:extLst>
      <p:ext uri="{BB962C8B-B14F-4D97-AF65-F5344CB8AC3E}">
        <p14:creationId xmlns:p14="http://schemas.microsoft.com/office/powerpoint/2010/main" val="224327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Difference between HTML &amp; HTML5</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0304"/>
            <a:ext cx="11118914" cy="646331"/>
          </a:xfrm>
          <a:prstGeom prst="rect">
            <a:avLst/>
          </a:prstGeom>
          <a:noFill/>
        </p:spPr>
        <p:txBody>
          <a:bodyPr wrap="square" rtlCol="0">
            <a:spAutoFit/>
          </a:bodyPr>
          <a:lstStyle/>
          <a:p>
            <a:pPr algn="just"/>
            <a:r>
              <a:rPr lang="en-US" b="1" i="0" dirty="0">
                <a:solidFill>
                  <a:srgbClr val="273239"/>
                </a:solidFill>
                <a:effectLst/>
                <a:latin typeface="Calibri (body)"/>
              </a:rPr>
              <a:t>HTML</a:t>
            </a:r>
            <a:r>
              <a:rPr lang="en-US" b="0" i="0" dirty="0">
                <a:solidFill>
                  <a:srgbClr val="273239"/>
                </a:solidFill>
                <a:effectLst/>
                <a:latin typeface="Calibri (body)"/>
              </a:rPr>
              <a:t> stands for </a:t>
            </a:r>
            <a:r>
              <a:rPr lang="en-US" b="0" i="1" dirty="0">
                <a:solidFill>
                  <a:srgbClr val="273239"/>
                </a:solidFill>
                <a:effectLst/>
                <a:latin typeface="Calibri (body)"/>
              </a:rPr>
              <a:t>Hyper Text Markup Language</a:t>
            </a:r>
            <a:r>
              <a:rPr lang="en-US" b="0" i="0" dirty="0">
                <a:solidFill>
                  <a:srgbClr val="273239"/>
                </a:solidFill>
                <a:effectLst/>
                <a:latin typeface="Calibri (body)"/>
              </a:rPr>
              <a:t>. It is used to design web pages using a markup language.</a:t>
            </a:r>
          </a:p>
          <a:p>
            <a:pPr algn="just"/>
            <a:r>
              <a:rPr lang="en-US" b="0" i="0" dirty="0">
                <a:solidFill>
                  <a:srgbClr val="273239"/>
                </a:solidFill>
                <a:effectLst/>
                <a:latin typeface="Calibri (body)"/>
              </a:rPr>
              <a:t>There are many differences between HTML and HTML5 which are discussed below:</a:t>
            </a:r>
            <a:endParaRPr lang="en-US" dirty="0">
              <a:latin typeface="Calibri (body)"/>
            </a:endParaRPr>
          </a:p>
        </p:txBody>
      </p:sp>
      <p:grpSp>
        <p:nvGrpSpPr>
          <p:cNvPr id="34" name="Group 33">
            <a:extLst>
              <a:ext uri="{FF2B5EF4-FFF2-40B4-BE49-F238E27FC236}">
                <a16:creationId xmlns:a16="http://schemas.microsoft.com/office/drawing/2014/main" id="{0F94641B-D15A-4B4B-BA34-779D3D9EB1D2}"/>
              </a:ext>
            </a:extLst>
          </p:cNvPr>
          <p:cNvGrpSpPr/>
          <p:nvPr/>
        </p:nvGrpSpPr>
        <p:grpSpPr>
          <a:xfrm>
            <a:off x="5189176" y="1819520"/>
            <a:ext cx="935276" cy="798166"/>
            <a:chOff x="3502124" y="2204864"/>
            <a:chExt cx="2926887" cy="2880336"/>
          </a:xfrm>
        </p:grpSpPr>
        <p:sp>
          <p:nvSpPr>
            <p:cNvPr id="35" name="Freeform 9">
              <a:extLst>
                <a:ext uri="{FF2B5EF4-FFF2-40B4-BE49-F238E27FC236}">
                  <a16:creationId xmlns:a16="http://schemas.microsoft.com/office/drawing/2014/main" id="{7B2A6575-3460-410A-A814-22CB8C8A1FB5}"/>
                </a:ext>
              </a:extLst>
            </p:cNvPr>
            <p:cNvSpPr>
              <a:spLocks noEditPoints="1"/>
            </p:cNvSpPr>
            <p:nvPr/>
          </p:nvSpPr>
          <p:spPr bwMode="auto">
            <a:xfrm>
              <a:off x="4966295" y="2204864"/>
              <a:ext cx="1462716" cy="2880336"/>
            </a:xfrm>
            <a:custGeom>
              <a:avLst/>
              <a:gdLst>
                <a:gd name="T0" fmla="*/ 925 w 1052"/>
                <a:gd name="T1" fmla="*/ 1303 h 2071"/>
                <a:gd name="T2" fmla="*/ 1027 w 1052"/>
                <a:gd name="T3" fmla="*/ 952 h 2071"/>
                <a:gd name="T4" fmla="*/ 985 w 1052"/>
                <a:gd name="T5" fmla="*/ 861 h 2071"/>
                <a:gd name="T6" fmla="*/ 941 w 1052"/>
                <a:gd name="T7" fmla="*/ 806 h 2071"/>
                <a:gd name="T8" fmla="*/ 880 w 1052"/>
                <a:gd name="T9" fmla="*/ 757 h 2071"/>
                <a:gd name="T10" fmla="*/ 898 w 1052"/>
                <a:gd name="T11" fmla="*/ 578 h 2071"/>
                <a:gd name="T12" fmla="*/ 881 w 1052"/>
                <a:gd name="T13" fmla="*/ 522 h 2071"/>
                <a:gd name="T14" fmla="*/ 855 w 1052"/>
                <a:gd name="T15" fmla="*/ 471 h 2071"/>
                <a:gd name="T16" fmla="*/ 820 w 1052"/>
                <a:gd name="T17" fmla="*/ 426 h 2071"/>
                <a:gd name="T18" fmla="*/ 777 w 1052"/>
                <a:gd name="T19" fmla="*/ 389 h 2071"/>
                <a:gd name="T20" fmla="*/ 728 w 1052"/>
                <a:gd name="T21" fmla="*/ 360 h 2071"/>
                <a:gd name="T22" fmla="*/ 672 w 1052"/>
                <a:gd name="T23" fmla="*/ 340 h 2071"/>
                <a:gd name="T24" fmla="*/ 17 w 1052"/>
                <a:gd name="T25" fmla="*/ 202 h 2071"/>
                <a:gd name="T26" fmla="*/ 18 w 1052"/>
                <a:gd name="T27" fmla="*/ 1853 h 2071"/>
                <a:gd name="T28" fmla="*/ 428 w 1052"/>
                <a:gd name="T29" fmla="*/ 2064 h 2071"/>
                <a:gd name="T30" fmla="*/ 494 w 1052"/>
                <a:gd name="T31" fmla="*/ 2045 h 2071"/>
                <a:gd name="T32" fmla="*/ 566 w 1052"/>
                <a:gd name="T33" fmla="*/ 2008 h 2071"/>
                <a:gd name="T34" fmla="*/ 620 w 1052"/>
                <a:gd name="T35" fmla="*/ 1964 h 2071"/>
                <a:gd name="T36" fmla="*/ 703 w 1052"/>
                <a:gd name="T37" fmla="*/ 1844 h 2071"/>
                <a:gd name="T38" fmla="*/ 722 w 1052"/>
                <a:gd name="T39" fmla="*/ 1790 h 2071"/>
                <a:gd name="T40" fmla="*/ 733 w 1052"/>
                <a:gd name="T41" fmla="*/ 1716 h 2071"/>
                <a:gd name="T42" fmla="*/ 604 w 1052"/>
                <a:gd name="T43" fmla="*/ 1511 h 2071"/>
                <a:gd name="T44" fmla="*/ 650 w 1052"/>
                <a:gd name="T45" fmla="*/ 1792 h 2071"/>
                <a:gd name="T46" fmla="*/ 626 w 1052"/>
                <a:gd name="T47" fmla="*/ 1845 h 2071"/>
                <a:gd name="T48" fmla="*/ 594 w 1052"/>
                <a:gd name="T49" fmla="*/ 1892 h 2071"/>
                <a:gd name="T50" fmla="*/ 524 w 1052"/>
                <a:gd name="T51" fmla="*/ 1954 h 2071"/>
                <a:gd name="T52" fmla="*/ 471 w 1052"/>
                <a:gd name="T53" fmla="*/ 1981 h 2071"/>
                <a:gd name="T54" fmla="*/ 416 w 1052"/>
                <a:gd name="T55" fmla="*/ 1997 h 2071"/>
                <a:gd name="T56" fmla="*/ 51 w 1052"/>
                <a:gd name="T57" fmla="*/ 1696 h 2071"/>
                <a:gd name="T58" fmla="*/ 324 w 1052"/>
                <a:gd name="T59" fmla="*/ 1422 h 2071"/>
                <a:gd name="T60" fmla="*/ 351 w 1052"/>
                <a:gd name="T61" fmla="*/ 1354 h 2071"/>
                <a:gd name="T62" fmla="*/ 51 w 1052"/>
                <a:gd name="T63" fmla="*/ 1184 h 2071"/>
                <a:gd name="T64" fmla="*/ 444 w 1052"/>
                <a:gd name="T65" fmla="*/ 1048 h 2071"/>
                <a:gd name="T66" fmla="*/ 125 w 1052"/>
                <a:gd name="T67" fmla="*/ 979 h 2071"/>
                <a:gd name="T68" fmla="*/ 125 w 1052"/>
                <a:gd name="T69" fmla="*/ 910 h 2071"/>
                <a:gd name="T70" fmla="*/ 226 w 1052"/>
                <a:gd name="T71" fmla="*/ 685 h 2071"/>
                <a:gd name="T72" fmla="*/ 122 w 1052"/>
                <a:gd name="T73" fmla="*/ 445 h 2071"/>
                <a:gd name="T74" fmla="*/ 51 w 1052"/>
                <a:gd name="T75" fmla="*/ 347 h 2071"/>
                <a:gd name="T76" fmla="*/ 431 w 1052"/>
                <a:gd name="T77" fmla="*/ 418 h 2071"/>
                <a:gd name="T78" fmla="*/ 818 w 1052"/>
                <a:gd name="T79" fmla="*/ 727 h 2071"/>
                <a:gd name="T80" fmla="*/ 825 w 1052"/>
                <a:gd name="T81" fmla="*/ 805 h 2071"/>
                <a:gd name="T82" fmla="*/ 890 w 1052"/>
                <a:gd name="T83" fmla="*/ 851 h 2071"/>
                <a:gd name="T84" fmla="*/ 937 w 1052"/>
                <a:gd name="T85" fmla="*/ 912 h 2071"/>
                <a:gd name="T86" fmla="*/ 964 w 1052"/>
                <a:gd name="T87" fmla="*/ 979 h 2071"/>
                <a:gd name="T88" fmla="*/ 883 w 1052"/>
                <a:gd name="T89" fmla="*/ 1249 h 2071"/>
                <a:gd name="T90" fmla="*/ 850 w 1052"/>
                <a:gd name="T91" fmla="*/ 1317 h 2071"/>
                <a:gd name="T92" fmla="*/ 904 w 1052"/>
                <a:gd name="T93" fmla="*/ 1474 h 2071"/>
                <a:gd name="T94" fmla="*/ 461 w 1052"/>
                <a:gd name="T95" fmla="*/ 1422 h 2071"/>
                <a:gd name="T96" fmla="*/ 426 w 1052"/>
                <a:gd name="T97" fmla="*/ 1115 h 2071"/>
                <a:gd name="T98" fmla="*/ 187 w 1052"/>
                <a:gd name="T99" fmla="*/ 945 h 2071"/>
                <a:gd name="T100" fmla="*/ 187 w 1052"/>
                <a:gd name="T101" fmla="*/ 945 h 2071"/>
                <a:gd name="T102" fmla="*/ 222 w 1052"/>
                <a:gd name="T103" fmla="*/ 501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2" h="2071">
                  <a:moveTo>
                    <a:pt x="969" y="1426"/>
                  </a:moveTo>
                  <a:cubicBezTo>
                    <a:pt x="967" y="1413"/>
                    <a:pt x="964" y="1400"/>
                    <a:pt x="961" y="1387"/>
                  </a:cubicBezTo>
                  <a:cubicBezTo>
                    <a:pt x="960" y="1386"/>
                    <a:pt x="960" y="1384"/>
                    <a:pt x="959" y="1383"/>
                  </a:cubicBezTo>
                  <a:cubicBezTo>
                    <a:pt x="951" y="1355"/>
                    <a:pt x="940" y="1328"/>
                    <a:pt x="925" y="1303"/>
                  </a:cubicBezTo>
                  <a:cubicBezTo>
                    <a:pt x="1009" y="1230"/>
                    <a:pt x="1052" y="1119"/>
                    <a:pt x="1038" y="1007"/>
                  </a:cubicBezTo>
                  <a:cubicBezTo>
                    <a:pt x="1038" y="1002"/>
                    <a:pt x="1037" y="998"/>
                    <a:pt x="1036" y="993"/>
                  </a:cubicBezTo>
                  <a:cubicBezTo>
                    <a:pt x="1035" y="985"/>
                    <a:pt x="1033" y="977"/>
                    <a:pt x="1031" y="969"/>
                  </a:cubicBezTo>
                  <a:cubicBezTo>
                    <a:pt x="1030" y="963"/>
                    <a:pt x="1029" y="958"/>
                    <a:pt x="1027" y="952"/>
                  </a:cubicBezTo>
                  <a:cubicBezTo>
                    <a:pt x="1025" y="946"/>
                    <a:pt x="1023" y="940"/>
                    <a:pt x="1021" y="934"/>
                  </a:cubicBezTo>
                  <a:cubicBezTo>
                    <a:pt x="1019" y="927"/>
                    <a:pt x="1017" y="921"/>
                    <a:pt x="1014" y="914"/>
                  </a:cubicBezTo>
                  <a:cubicBezTo>
                    <a:pt x="1014" y="914"/>
                    <a:pt x="1014" y="914"/>
                    <a:pt x="1014" y="914"/>
                  </a:cubicBezTo>
                  <a:cubicBezTo>
                    <a:pt x="1006" y="896"/>
                    <a:pt x="996" y="878"/>
                    <a:pt x="985" y="861"/>
                  </a:cubicBezTo>
                  <a:cubicBezTo>
                    <a:pt x="984" y="859"/>
                    <a:pt x="983" y="857"/>
                    <a:pt x="981" y="855"/>
                  </a:cubicBezTo>
                  <a:cubicBezTo>
                    <a:pt x="976" y="847"/>
                    <a:pt x="971" y="840"/>
                    <a:pt x="965" y="833"/>
                  </a:cubicBezTo>
                  <a:cubicBezTo>
                    <a:pt x="963" y="831"/>
                    <a:pt x="961" y="828"/>
                    <a:pt x="959" y="826"/>
                  </a:cubicBezTo>
                  <a:cubicBezTo>
                    <a:pt x="953" y="819"/>
                    <a:pt x="947" y="812"/>
                    <a:pt x="941" y="806"/>
                  </a:cubicBezTo>
                  <a:cubicBezTo>
                    <a:pt x="940" y="805"/>
                    <a:pt x="938" y="804"/>
                    <a:pt x="937" y="803"/>
                  </a:cubicBezTo>
                  <a:cubicBezTo>
                    <a:pt x="926" y="792"/>
                    <a:pt x="915" y="782"/>
                    <a:pt x="902" y="773"/>
                  </a:cubicBezTo>
                  <a:cubicBezTo>
                    <a:pt x="897" y="769"/>
                    <a:pt x="892" y="765"/>
                    <a:pt x="886" y="762"/>
                  </a:cubicBezTo>
                  <a:cubicBezTo>
                    <a:pt x="884" y="760"/>
                    <a:pt x="882" y="759"/>
                    <a:pt x="880" y="757"/>
                  </a:cubicBezTo>
                  <a:cubicBezTo>
                    <a:pt x="896" y="719"/>
                    <a:pt x="904" y="679"/>
                    <a:pt x="904" y="637"/>
                  </a:cubicBezTo>
                  <a:cubicBezTo>
                    <a:pt x="904" y="627"/>
                    <a:pt x="904" y="617"/>
                    <a:pt x="903" y="607"/>
                  </a:cubicBezTo>
                  <a:cubicBezTo>
                    <a:pt x="902" y="604"/>
                    <a:pt x="902" y="600"/>
                    <a:pt x="901" y="597"/>
                  </a:cubicBezTo>
                  <a:cubicBezTo>
                    <a:pt x="900" y="591"/>
                    <a:pt x="900" y="584"/>
                    <a:pt x="898" y="578"/>
                  </a:cubicBezTo>
                  <a:cubicBezTo>
                    <a:pt x="898" y="574"/>
                    <a:pt x="896" y="570"/>
                    <a:pt x="896" y="566"/>
                  </a:cubicBezTo>
                  <a:cubicBezTo>
                    <a:pt x="894" y="560"/>
                    <a:pt x="893" y="555"/>
                    <a:pt x="891" y="549"/>
                  </a:cubicBezTo>
                  <a:cubicBezTo>
                    <a:pt x="890" y="545"/>
                    <a:pt x="888" y="541"/>
                    <a:pt x="887" y="537"/>
                  </a:cubicBezTo>
                  <a:cubicBezTo>
                    <a:pt x="885" y="532"/>
                    <a:pt x="884" y="527"/>
                    <a:pt x="881" y="522"/>
                  </a:cubicBezTo>
                  <a:cubicBezTo>
                    <a:pt x="880" y="518"/>
                    <a:pt x="878" y="514"/>
                    <a:pt x="876" y="510"/>
                  </a:cubicBezTo>
                  <a:cubicBezTo>
                    <a:pt x="874" y="505"/>
                    <a:pt x="872" y="500"/>
                    <a:pt x="869" y="496"/>
                  </a:cubicBezTo>
                  <a:cubicBezTo>
                    <a:pt x="867" y="492"/>
                    <a:pt x="865" y="488"/>
                    <a:pt x="863" y="484"/>
                  </a:cubicBezTo>
                  <a:cubicBezTo>
                    <a:pt x="860" y="479"/>
                    <a:pt x="858" y="475"/>
                    <a:pt x="855" y="471"/>
                  </a:cubicBezTo>
                  <a:cubicBezTo>
                    <a:pt x="852" y="467"/>
                    <a:pt x="850" y="463"/>
                    <a:pt x="847" y="460"/>
                  </a:cubicBezTo>
                  <a:cubicBezTo>
                    <a:pt x="844" y="456"/>
                    <a:pt x="841" y="452"/>
                    <a:pt x="838" y="448"/>
                  </a:cubicBezTo>
                  <a:cubicBezTo>
                    <a:pt x="835" y="444"/>
                    <a:pt x="832" y="441"/>
                    <a:pt x="829" y="437"/>
                  </a:cubicBezTo>
                  <a:cubicBezTo>
                    <a:pt x="826" y="433"/>
                    <a:pt x="823" y="430"/>
                    <a:pt x="820" y="426"/>
                  </a:cubicBezTo>
                  <a:cubicBezTo>
                    <a:pt x="816" y="423"/>
                    <a:pt x="813" y="419"/>
                    <a:pt x="810" y="416"/>
                  </a:cubicBezTo>
                  <a:cubicBezTo>
                    <a:pt x="806" y="413"/>
                    <a:pt x="803" y="410"/>
                    <a:pt x="799" y="407"/>
                  </a:cubicBezTo>
                  <a:cubicBezTo>
                    <a:pt x="796" y="403"/>
                    <a:pt x="792" y="400"/>
                    <a:pt x="788" y="397"/>
                  </a:cubicBezTo>
                  <a:cubicBezTo>
                    <a:pt x="785" y="394"/>
                    <a:pt x="781" y="392"/>
                    <a:pt x="777" y="389"/>
                  </a:cubicBezTo>
                  <a:cubicBezTo>
                    <a:pt x="773" y="386"/>
                    <a:pt x="769" y="383"/>
                    <a:pt x="765" y="380"/>
                  </a:cubicBezTo>
                  <a:cubicBezTo>
                    <a:pt x="761" y="378"/>
                    <a:pt x="757" y="376"/>
                    <a:pt x="754" y="373"/>
                  </a:cubicBezTo>
                  <a:cubicBezTo>
                    <a:pt x="749" y="371"/>
                    <a:pt x="745" y="368"/>
                    <a:pt x="740" y="366"/>
                  </a:cubicBezTo>
                  <a:cubicBezTo>
                    <a:pt x="736" y="364"/>
                    <a:pt x="732" y="362"/>
                    <a:pt x="728" y="360"/>
                  </a:cubicBezTo>
                  <a:cubicBezTo>
                    <a:pt x="724" y="358"/>
                    <a:pt x="719" y="356"/>
                    <a:pt x="714" y="354"/>
                  </a:cubicBezTo>
                  <a:cubicBezTo>
                    <a:pt x="710" y="352"/>
                    <a:pt x="706" y="350"/>
                    <a:pt x="702" y="349"/>
                  </a:cubicBezTo>
                  <a:cubicBezTo>
                    <a:pt x="697" y="347"/>
                    <a:pt x="692" y="345"/>
                    <a:pt x="687" y="344"/>
                  </a:cubicBezTo>
                  <a:cubicBezTo>
                    <a:pt x="682" y="342"/>
                    <a:pt x="677" y="341"/>
                    <a:pt x="672" y="340"/>
                  </a:cubicBezTo>
                  <a:cubicBezTo>
                    <a:pt x="664" y="338"/>
                    <a:pt x="656" y="336"/>
                    <a:pt x="648" y="335"/>
                  </a:cubicBezTo>
                  <a:cubicBezTo>
                    <a:pt x="642" y="334"/>
                    <a:pt x="637" y="333"/>
                    <a:pt x="631" y="332"/>
                  </a:cubicBezTo>
                  <a:cubicBezTo>
                    <a:pt x="624" y="184"/>
                    <a:pt x="518" y="60"/>
                    <a:pt x="374" y="30"/>
                  </a:cubicBezTo>
                  <a:cubicBezTo>
                    <a:pt x="229" y="0"/>
                    <a:pt x="83" y="71"/>
                    <a:pt x="17" y="202"/>
                  </a:cubicBezTo>
                  <a:cubicBezTo>
                    <a:pt x="18" y="203"/>
                    <a:pt x="18" y="203"/>
                    <a:pt x="18" y="203"/>
                  </a:cubicBezTo>
                  <a:cubicBezTo>
                    <a:pt x="18" y="203"/>
                    <a:pt x="3" y="232"/>
                    <a:pt x="0" y="264"/>
                  </a:cubicBezTo>
                  <a:cubicBezTo>
                    <a:pt x="0" y="1792"/>
                    <a:pt x="0" y="1792"/>
                    <a:pt x="0" y="1792"/>
                  </a:cubicBezTo>
                  <a:cubicBezTo>
                    <a:pt x="3" y="1824"/>
                    <a:pt x="18" y="1853"/>
                    <a:pt x="18" y="1853"/>
                  </a:cubicBezTo>
                  <a:cubicBezTo>
                    <a:pt x="79" y="1985"/>
                    <a:pt x="212" y="2071"/>
                    <a:pt x="358" y="2071"/>
                  </a:cubicBezTo>
                  <a:cubicBezTo>
                    <a:pt x="370" y="2071"/>
                    <a:pt x="382" y="2070"/>
                    <a:pt x="393" y="2069"/>
                  </a:cubicBezTo>
                  <a:cubicBezTo>
                    <a:pt x="398" y="2069"/>
                    <a:pt x="402" y="2068"/>
                    <a:pt x="406" y="2068"/>
                  </a:cubicBezTo>
                  <a:cubicBezTo>
                    <a:pt x="413" y="2067"/>
                    <a:pt x="421" y="2066"/>
                    <a:pt x="428" y="2064"/>
                  </a:cubicBezTo>
                  <a:cubicBezTo>
                    <a:pt x="433" y="2063"/>
                    <a:pt x="437" y="2062"/>
                    <a:pt x="442" y="2061"/>
                  </a:cubicBezTo>
                  <a:cubicBezTo>
                    <a:pt x="448" y="2060"/>
                    <a:pt x="455" y="2058"/>
                    <a:pt x="461" y="2056"/>
                  </a:cubicBezTo>
                  <a:cubicBezTo>
                    <a:pt x="466" y="2055"/>
                    <a:pt x="471" y="2053"/>
                    <a:pt x="476" y="2052"/>
                  </a:cubicBezTo>
                  <a:cubicBezTo>
                    <a:pt x="482" y="2050"/>
                    <a:pt x="488" y="2047"/>
                    <a:pt x="494" y="2045"/>
                  </a:cubicBezTo>
                  <a:cubicBezTo>
                    <a:pt x="499" y="2043"/>
                    <a:pt x="503" y="2042"/>
                    <a:pt x="507" y="2040"/>
                  </a:cubicBezTo>
                  <a:cubicBezTo>
                    <a:pt x="516" y="2036"/>
                    <a:pt x="524" y="2032"/>
                    <a:pt x="532" y="2028"/>
                  </a:cubicBezTo>
                  <a:cubicBezTo>
                    <a:pt x="534" y="2027"/>
                    <a:pt x="536" y="2026"/>
                    <a:pt x="538" y="2025"/>
                  </a:cubicBezTo>
                  <a:cubicBezTo>
                    <a:pt x="547" y="2020"/>
                    <a:pt x="557" y="2014"/>
                    <a:pt x="566" y="2008"/>
                  </a:cubicBezTo>
                  <a:cubicBezTo>
                    <a:pt x="569" y="2006"/>
                    <a:pt x="571" y="2004"/>
                    <a:pt x="574" y="2002"/>
                  </a:cubicBezTo>
                  <a:cubicBezTo>
                    <a:pt x="581" y="1998"/>
                    <a:pt x="587" y="1993"/>
                    <a:pt x="594" y="1988"/>
                  </a:cubicBezTo>
                  <a:cubicBezTo>
                    <a:pt x="596" y="1985"/>
                    <a:pt x="599" y="1983"/>
                    <a:pt x="601" y="1981"/>
                  </a:cubicBezTo>
                  <a:cubicBezTo>
                    <a:pt x="608" y="1976"/>
                    <a:pt x="614" y="1970"/>
                    <a:pt x="620" y="1964"/>
                  </a:cubicBezTo>
                  <a:cubicBezTo>
                    <a:pt x="622" y="1962"/>
                    <a:pt x="624" y="1960"/>
                    <a:pt x="626" y="1958"/>
                  </a:cubicBezTo>
                  <a:cubicBezTo>
                    <a:pt x="633" y="1951"/>
                    <a:pt x="639" y="1945"/>
                    <a:pt x="645" y="1938"/>
                  </a:cubicBezTo>
                  <a:cubicBezTo>
                    <a:pt x="646" y="1936"/>
                    <a:pt x="648" y="1934"/>
                    <a:pt x="649" y="1933"/>
                  </a:cubicBezTo>
                  <a:cubicBezTo>
                    <a:pt x="671" y="1906"/>
                    <a:pt x="689" y="1876"/>
                    <a:pt x="703" y="1844"/>
                  </a:cubicBezTo>
                  <a:cubicBezTo>
                    <a:pt x="704" y="1841"/>
                    <a:pt x="705" y="1839"/>
                    <a:pt x="706" y="1836"/>
                  </a:cubicBezTo>
                  <a:cubicBezTo>
                    <a:pt x="709" y="1828"/>
                    <a:pt x="712" y="1820"/>
                    <a:pt x="715" y="1812"/>
                  </a:cubicBezTo>
                  <a:cubicBezTo>
                    <a:pt x="716" y="1808"/>
                    <a:pt x="717" y="1804"/>
                    <a:pt x="718" y="1801"/>
                  </a:cubicBezTo>
                  <a:cubicBezTo>
                    <a:pt x="719" y="1797"/>
                    <a:pt x="721" y="1793"/>
                    <a:pt x="722" y="1790"/>
                  </a:cubicBezTo>
                  <a:cubicBezTo>
                    <a:pt x="869" y="1756"/>
                    <a:pt x="973" y="1625"/>
                    <a:pt x="973" y="1474"/>
                  </a:cubicBezTo>
                  <a:cubicBezTo>
                    <a:pt x="972" y="1460"/>
                    <a:pt x="972" y="1446"/>
                    <a:pt x="970" y="1433"/>
                  </a:cubicBezTo>
                  <a:cubicBezTo>
                    <a:pt x="969" y="1430"/>
                    <a:pt x="969" y="1428"/>
                    <a:pt x="969" y="1426"/>
                  </a:cubicBezTo>
                  <a:close/>
                  <a:moveTo>
                    <a:pt x="733" y="1716"/>
                  </a:moveTo>
                  <a:cubicBezTo>
                    <a:pt x="733" y="1709"/>
                    <a:pt x="734" y="1702"/>
                    <a:pt x="734" y="1696"/>
                  </a:cubicBezTo>
                  <a:cubicBezTo>
                    <a:pt x="734" y="1614"/>
                    <a:pt x="707" y="1535"/>
                    <a:pt x="659" y="1470"/>
                  </a:cubicBezTo>
                  <a:cubicBezTo>
                    <a:pt x="647" y="1455"/>
                    <a:pt x="626" y="1452"/>
                    <a:pt x="611" y="1463"/>
                  </a:cubicBezTo>
                  <a:cubicBezTo>
                    <a:pt x="596" y="1475"/>
                    <a:pt x="593" y="1496"/>
                    <a:pt x="604" y="1511"/>
                  </a:cubicBezTo>
                  <a:cubicBezTo>
                    <a:pt x="656" y="1581"/>
                    <a:pt x="677" y="1671"/>
                    <a:pt x="659" y="1757"/>
                  </a:cubicBezTo>
                  <a:cubicBezTo>
                    <a:pt x="659" y="1758"/>
                    <a:pt x="658" y="1760"/>
                    <a:pt x="658" y="1762"/>
                  </a:cubicBezTo>
                  <a:cubicBezTo>
                    <a:pt x="656" y="1769"/>
                    <a:pt x="654" y="1777"/>
                    <a:pt x="652" y="1785"/>
                  </a:cubicBezTo>
                  <a:cubicBezTo>
                    <a:pt x="651" y="1787"/>
                    <a:pt x="650" y="1789"/>
                    <a:pt x="650" y="1792"/>
                  </a:cubicBezTo>
                  <a:cubicBezTo>
                    <a:pt x="647" y="1799"/>
                    <a:pt x="645" y="1806"/>
                    <a:pt x="642" y="1812"/>
                  </a:cubicBezTo>
                  <a:cubicBezTo>
                    <a:pt x="641" y="1815"/>
                    <a:pt x="640" y="1817"/>
                    <a:pt x="639" y="1819"/>
                  </a:cubicBezTo>
                  <a:cubicBezTo>
                    <a:pt x="636" y="1826"/>
                    <a:pt x="633" y="1832"/>
                    <a:pt x="630" y="1839"/>
                  </a:cubicBezTo>
                  <a:cubicBezTo>
                    <a:pt x="629" y="1841"/>
                    <a:pt x="628" y="1843"/>
                    <a:pt x="626" y="1845"/>
                  </a:cubicBezTo>
                  <a:cubicBezTo>
                    <a:pt x="623" y="1851"/>
                    <a:pt x="619" y="1858"/>
                    <a:pt x="615" y="1864"/>
                  </a:cubicBezTo>
                  <a:cubicBezTo>
                    <a:pt x="614" y="1866"/>
                    <a:pt x="612" y="1867"/>
                    <a:pt x="611" y="1869"/>
                  </a:cubicBezTo>
                  <a:cubicBezTo>
                    <a:pt x="607" y="1876"/>
                    <a:pt x="602" y="1882"/>
                    <a:pt x="597" y="1888"/>
                  </a:cubicBezTo>
                  <a:cubicBezTo>
                    <a:pt x="596" y="1889"/>
                    <a:pt x="595" y="1891"/>
                    <a:pt x="594" y="1892"/>
                  </a:cubicBezTo>
                  <a:cubicBezTo>
                    <a:pt x="589" y="1899"/>
                    <a:pt x="583" y="1905"/>
                    <a:pt x="576" y="1911"/>
                  </a:cubicBezTo>
                  <a:cubicBezTo>
                    <a:pt x="576" y="1912"/>
                    <a:pt x="575" y="1912"/>
                    <a:pt x="575" y="1913"/>
                  </a:cubicBezTo>
                  <a:cubicBezTo>
                    <a:pt x="561" y="1926"/>
                    <a:pt x="547" y="1939"/>
                    <a:pt x="531" y="1949"/>
                  </a:cubicBezTo>
                  <a:cubicBezTo>
                    <a:pt x="529" y="1951"/>
                    <a:pt x="526" y="1952"/>
                    <a:pt x="524" y="1954"/>
                  </a:cubicBezTo>
                  <a:cubicBezTo>
                    <a:pt x="518" y="1957"/>
                    <a:pt x="513" y="1961"/>
                    <a:pt x="507" y="1964"/>
                  </a:cubicBezTo>
                  <a:cubicBezTo>
                    <a:pt x="504" y="1966"/>
                    <a:pt x="501" y="1967"/>
                    <a:pt x="497" y="1969"/>
                  </a:cubicBezTo>
                  <a:cubicBezTo>
                    <a:pt x="492" y="1972"/>
                    <a:pt x="487" y="1974"/>
                    <a:pt x="483" y="1976"/>
                  </a:cubicBezTo>
                  <a:cubicBezTo>
                    <a:pt x="479" y="1978"/>
                    <a:pt x="475" y="1980"/>
                    <a:pt x="471" y="1981"/>
                  </a:cubicBezTo>
                  <a:cubicBezTo>
                    <a:pt x="466" y="1983"/>
                    <a:pt x="461" y="1985"/>
                    <a:pt x="456" y="1986"/>
                  </a:cubicBezTo>
                  <a:cubicBezTo>
                    <a:pt x="452" y="1988"/>
                    <a:pt x="448" y="1989"/>
                    <a:pt x="444" y="1990"/>
                  </a:cubicBezTo>
                  <a:cubicBezTo>
                    <a:pt x="439" y="1992"/>
                    <a:pt x="433" y="1993"/>
                    <a:pt x="428" y="1994"/>
                  </a:cubicBezTo>
                  <a:cubicBezTo>
                    <a:pt x="424" y="1995"/>
                    <a:pt x="420" y="1996"/>
                    <a:pt x="416" y="1997"/>
                  </a:cubicBezTo>
                  <a:cubicBezTo>
                    <a:pt x="410" y="1998"/>
                    <a:pt x="404" y="1999"/>
                    <a:pt x="398" y="2000"/>
                  </a:cubicBezTo>
                  <a:cubicBezTo>
                    <a:pt x="394" y="2000"/>
                    <a:pt x="391" y="2001"/>
                    <a:pt x="388" y="2001"/>
                  </a:cubicBezTo>
                  <a:cubicBezTo>
                    <a:pt x="378" y="2002"/>
                    <a:pt x="368" y="2003"/>
                    <a:pt x="358" y="2003"/>
                  </a:cubicBezTo>
                  <a:cubicBezTo>
                    <a:pt x="189" y="2003"/>
                    <a:pt x="51" y="1865"/>
                    <a:pt x="51" y="1696"/>
                  </a:cubicBezTo>
                  <a:cubicBezTo>
                    <a:pt x="51" y="1570"/>
                    <a:pt x="51" y="1570"/>
                    <a:pt x="51" y="1570"/>
                  </a:cubicBezTo>
                  <a:cubicBezTo>
                    <a:pt x="199" y="1362"/>
                    <a:pt x="199" y="1362"/>
                    <a:pt x="199" y="1362"/>
                  </a:cubicBezTo>
                  <a:cubicBezTo>
                    <a:pt x="325" y="1417"/>
                    <a:pt x="325" y="1417"/>
                    <a:pt x="325" y="1417"/>
                  </a:cubicBezTo>
                  <a:cubicBezTo>
                    <a:pt x="324" y="1419"/>
                    <a:pt x="324" y="1421"/>
                    <a:pt x="324" y="1422"/>
                  </a:cubicBezTo>
                  <a:cubicBezTo>
                    <a:pt x="323" y="1472"/>
                    <a:pt x="359" y="1516"/>
                    <a:pt x="408" y="1525"/>
                  </a:cubicBezTo>
                  <a:cubicBezTo>
                    <a:pt x="457" y="1535"/>
                    <a:pt x="506" y="1508"/>
                    <a:pt x="524" y="1461"/>
                  </a:cubicBezTo>
                  <a:cubicBezTo>
                    <a:pt x="542" y="1414"/>
                    <a:pt x="524" y="1362"/>
                    <a:pt x="482" y="1335"/>
                  </a:cubicBezTo>
                  <a:cubicBezTo>
                    <a:pt x="439" y="1309"/>
                    <a:pt x="384" y="1317"/>
                    <a:pt x="351" y="1354"/>
                  </a:cubicBezTo>
                  <a:cubicBezTo>
                    <a:pt x="227" y="1300"/>
                    <a:pt x="227" y="1300"/>
                    <a:pt x="227" y="1300"/>
                  </a:cubicBezTo>
                  <a:cubicBezTo>
                    <a:pt x="197" y="1287"/>
                    <a:pt x="162" y="1297"/>
                    <a:pt x="144" y="1323"/>
                  </a:cubicBezTo>
                  <a:cubicBezTo>
                    <a:pt x="51" y="1453"/>
                    <a:pt x="51" y="1453"/>
                    <a:pt x="51" y="1453"/>
                  </a:cubicBezTo>
                  <a:cubicBezTo>
                    <a:pt x="51" y="1184"/>
                    <a:pt x="51" y="1184"/>
                    <a:pt x="51" y="1184"/>
                  </a:cubicBezTo>
                  <a:cubicBezTo>
                    <a:pt x="330" y="1184"/>
                    <a:pt x="330" y="1184"/>
                    <a:pt x="330" y="1184"/>
                  </a:cubicBezTo>
                  <a:cubicBezTo>
                    <a:pt x="347" y="1231"/>
                    <a:pt x="395" y="1259"/>
                    <a:pt x="444" y="1250"/>
                  </a:cubicBezTo>
                  <a:cubicBezTo>
                    <a:pt x="493" y="1242"/>
                    <a:pt x="529" y="1199"/>
                    <a:pt x="529" y="1149"/>
                  </a:cubicBezTo>
                  <a:cubicBezTo>
                    <a:pt x="529" y="1100"/>
                    <a:pt x="493" y="1057"/>
                    <a:pt x="444" y="1048"/>
                  </a:cubicBezTo>
                  <a:cubicBezTo>
                    <a:pt x="395" y="1040"/>
                    <a:pt x="347" y="1068"/>
                    <a:pt x="330" y="1115"/>
                  </a:cubicBezTo>
                  <a:cubicBezTo>
                    <a:pt x="51" y="1115"/>
                    <a:pt x="51" y="1115"/>
                    <a:pt x="51" y="1115"/>
                  </a:cubicBezTo>
                  <a:cubicBezTo>
                    <a:pt x="51" y="979"/>
                    <a:pt x="51" y="979"/>
                    <a:pt x="51" y="979"/>
                  </a:cubicBezTo>
                  <a:cubicBezTo>
                    <a:pt x="125" y="979"/>
                    <a:pt x="125" y="979"/>
                    <a:pt x="125" y="979"/>
                  </a:cubicBezTo>
                  <a:cubicBezTo>
                    <a:pt x="142" y="1026"/>
                    <a:pt x="190" y="1054"/>
                    <a:pt x="239" y="1046"/>
                  </a:cubicBezTo>
                  <a:cubicBezTo>
                    <a:pt x="289" y="1037"/>
                    <a:pt x="324" y="994"/>
                    <a:pt x="324" y="945"/>
                  </a:cubicBezTo>
                  <a:cubicBezTo>
                    <a:pt x="324" y="895"/>
                    <a:pt x="288" y="852"/>
                    <a:pt x="239" y="844"/>
                  </a:cubicBezTo>
                  <a:cubicBezTo>
                    <a:pt x="190" y="835"/>
                    <a:pt x="142" y="863"/>
                    <a:pt x="125" y="910"/>
                  </a:cubicBezTo>
                  <a:cubicBezTo>
                    <a:pt x="51" y="910"/>
                    <a:pt x="51" y="910"/>
                    <a:pt x="51" y="910"/>
                  </a:cubicBezTo>
                  <a:cubicBezTo>
                    <a:pt x="51" y="740"/>
                    <a:pt x="51" y="740"/>
                    <a:pt x="51" y="740"/>
                  </a:cubicBezTo>
                  <a:cubicBezTo>
                    <a:pt x="160" y="740"/>
                    <a:pt x="160" y="740"/>
                    <a:pt x="160" y="740"/>
                  </a:cubicBezTo>
                  <a:cubicBezTo>
                    <a:pt x="192" y="740"/>
                    <a:pt x="220" y="717"/>
                    <a:pt x="226" y="685"/>
                  </a:cubicBezTo>
                  <a:cubicBezTo>
                    <a:pt x="251" y="564"/>
                    <a:pt x="251" y="564"/>
                    <a:pt x="251" y="564"/>
                  </a:cubicBezTo>
                  <a:cubicBezTo>
                    <a:pt x="298" y="550"/>
                    <a:pt x="328" y="504"/>
                    <a:pt x="322" y="455"/>
                  </a:cubicBezTo>
                  <a:cubicBezTo>
                    <a:pt x="316" y="406"/>
                    <a:pt x="275" y="368"/>
                    <a:pt x="226" y="366"/>
                  </a:cubicBezTo>
                  <a:cubicBezTo>
                    <a:pt x="177" y="363"/>
                    <a:pt x="133" y="396"/>
                    <a:pt x="122" y="445"/>
                  </a:cubicBezTo>
                  <a:cubicBezTo>
                    <a:pt x="111" y="493"/>
                    <a:pt x="136" y="542"/>
                    <a:pt x="182" y="561"/>
                  </a:cubicBezTo>
                  <a:cubicBezTo>
                    <a:pt x="160" y="672"/>
                    <a:pt x="160" y="672"/>
                    <a:pt x="160" y="672"/>
                  </a:cubicBezTo>
                  <a:cubicBezTo>
                    <a:pt x="51" y="672"/>
                    <a:pt x="51" y="672"/>
                    <a:pt x="51" y="672"/>
                  </a:cubicBezTo>
                  <a:cubicBezTo>
                    <a:pt x="51" y="347"/>
                    <a:pt x="51" y="347"/>
                    <a:pt x="51" y="347"/>
                  </a:cubicBezTo>
                  <a:cubicBezTo>
                    <a:pt x="51" y="209"/>
                    <a:pt x="161" y="95"/>
                    <a:pt x="299" y="91"/>
                  </a:cubicBezTo>
                  <a:cubicBezTo>
                    <a:pt x="438" y="87"/>
                    <a:pt x="554" y="194"/>
                    <a:pt x="562" y="332"/>
                  </a:cubicBezTo>
                  <a:cubicBezTo>
                    <a:pt x="520" y="337"/>
                    <a:pt x="480" y="350"/>
                    <a:pt x="443" y="371"/>
                  </a:cubicBezTo>
                  <a:cubicBezTo>
                    <a:pt x="427" y="381"/>
                    <a:pt x="422" y="402"/>
                    <a:pt x="431" y="418"/>
                  </a:cubicBezTo>
                  <a:cubicBezTo>
                    <a:pt x="441" y="434"/>
                    <a:pt x="461" y="440"/>
                    <a:pt x="478" y="430"/>
                  </a:cubicBezTo>
                  <a:cubicBezTo>
                    <a:pt x="552" y="388"/>
                    <a:pt x="643" y="388"/>
                    <a:pt x="717" y="431"/>
                  </a:cubicBezTo>
                  <a:cubicBezTo>
                    <a:pt x="790" y="473"/>
                    <a:pt x="836" y="552"/>
                    <a:pt x="836" y="637"/>
                  </a:cubicBezTo>
                  <a:cubicBezTo>
                    <a:pt x="836" y="668"/>
                    <a:pt x="830" y="699"/>
                    <a:pt x="818" y="727"/>
                  </a:cubicBezTo>
                  <a:cubicBezTo>
                    <a:pt x="780" y="713"/>
                    <a:pt x="740" y="706"/>
                    <a:pt x="699" y="706"/>
                  </a:cubicBezTo>
                  <a:cubicBezTo>
                    <a:pt x="681" y="706"/>
                    <a:pt x="665" y="721"/>
                    <a:pt x="665" y="740"/>
                  </a:cubicBezTo>
                  <a:cubicBezTo>
                    <a:pt x="665" y="759"/>
                    <a:pt x="681" y="774"/>
                    <a:pt x="699" y="774"/>
                  </a:cubicBezTo>
                  <a:cubicBezTo>
                    <a:pt x="743" y="774"/>
                    <a:pt x="786" y="784"/>
                    <a:pt x="825" y="805"/>
                  </a:cubicBezTo>
                  <a:cubicBezTo>
                    <a:pt x="833" y="809"/>
                    <a:pt x="841" y="814"/>
                    <a:pt x="849" y="819"/>
                  </a:cubicBezTo>
                  <a:cubicBezTo>
                    <a:pt x="853" y="822"/>
                    <a:pt x="857" y="825"/>
                    <a:pt x="862" y="828"/>
                  </a:cubicBezTo>
                  <a:cubicBezTo>
                    <a:pt x="867" y="832"/>
                    <a:pt x="872" y="836"/>
                    <a:pt x="877" y="840"/>
                  </a:cubicBezTo>
                  <a:cubicBezTo>
                    <a:pt x="881" y="843"/>
                    <a:pt x="885" y="847"/>
                    <a:pt x="890" y="851"/>
                  </a:cubicBezTo>
                  <a:cubicBezTo>
                    <a:pt x="893" y="855"/>
                    <a:pt x="896" y="858"/>
                    <a:pt x="899" y="861"/>
                  </a:cubicBezTo>
                  <a:cubicBezTo>
                    <a:pt x="907" y="869"/>
                    <a:pt x="914" y="878"/>
                    <a:pt x="920" y="887"/>
                  </a:cubicBezTo>
                  <a:cubicBezTo>
                    <a:pt x="923" y="890"/>
                    <a:pt x="925" y="893"/>
                    <a:pt x="927" y="896"/>
                  </a:cubicBezTo>
                  <a:cubicBezTo>
                    <a:pt x="930" y="901"/>
                    <a:pt x="933" y="907"/>
                    <a:pt x="937" y="912"/>
                  </a:cubicBezTo>
                  <a:cubicBezTo>
                    <a:pt x="939" y="916"/>
                    <a:pt x="941" y="920"/>
                    <a:pt x="943" y="925"/>
                  </a:cubicBezTo>
                  <a:cubicBezTo>
                    <a:pt x="946" y="930"/>
                    <a:pt x="948" y="935"/>
                    <a:pt x="951" y="940"/>
                  </a:cubicBezTo>
                  <a:cubicBezTo>
                    <a:pt x="954" y="949"/>
                    <a:pt x="958" y="958"/>
                    <a:pt x="961" y="968"/>
                  </a:cubicBezTo>
                  <a:cubicBezTo>
                    <a:pt x="962" y="971"/>
                    <a:pt x="963" y="975"/>
                    <a:pt x="964" y="979"/>
                  </a:cubicBezTo>
                  <a:cubicBezTo>
                    <a:pt x="966" y="987"/>
                    <a:pt x="967" y="994"/>
                    <a:pt x="968" y="1002"/>
                  </a:cubicBezTo>
                  <a:cubicBezTo>
                    <a:pt x="969" y="1006"/>
                    <a:pt x="970" y="1009"/>
                    <a:pt x="970" y="1013"/>
                  </a:cubicBezTo>
                  <a:cubicBezTo>
                    <a:pt x="972" y="1024"/>
                    <a:pt x="972" y="1036"/>
                    <a:pt x="973" y="1047"/>
                  </a:cubicBezTo>
                  <a:cubicBezTo>
                    <a:pt x="972" y="1124"/>
                    <a:pt x="940" y="1198"/>
                    <a:pt x="883" y="1249"/>
                  </a:cubicBezTo>
                  <a:cubicBezTo>
                    <a:pt x="844" y="1209"/>
                    <a:pt x="797" y="1180"/>
                    <a:pt x="744" y="1164"/>
                  </a:cubicBezTo>
                  <a:cubicBezTo>
                    <a:pt x="726" y="1158"/>
                    <a:pt x="707" y="1168"/>
                    <a:pt x="701" y="1186"/>
                  </a:cubicBezTo>
                  <a:cubicBezTo>
                    <a:pt x="695" y="1204"/>
                    <a:pt x="706" y="1223"/>
                    <a:pt x="724" y="1229"/>
                  </a:cubicBezTo>
                  <a:cubicBezTo>
                    <a:pt x="774" y="1244"/>
                    <a:pt x="818" y="1275"/>
                    <a:pt x="850" y="1317"/>
                  </a:cubicBezTo>
                  <a:cubicBezTo>
                    <a:pt x="851" y="1317"/>
                    <a:pt x="851" y="1317"/>
                    <a:pt x="851" y="1318"/>
                  </a:cubicBezTo>
                  <a:cubicBezTo>
                    <a:pt x="876" y="1350"/>
                    <a:pt x="893" y="1388"/>
                    <a:pt x="900" y="1428"/>
                  </a:cubicBezTo>
                  <a:cubicBezTo>
                    <a:pt x="900" y="1429"/>
                    <a:pt x="901" y="1430"/>
                    <a:pt x="901" y="1432"/>
                  </a:cubicBezTo>
                  <a:cubicBezTo>
                    <a:pt x="903" y="1446"/>
                    <a:pt x="904" y="1460"/>
                    <a:pt x="904" y="1474"/>
                  </a:cubicBezTo>
                  <a:cubicBezTo>
                    <a:pt x="905" y="1583"/>
                    <a:pt x="836" y="1680"/>
                    <a:pt x="733" y="1716"/>
                  </a:cubicBezTo>
                  <a:close/>
                  <a:moveTo>
                    <a:pt x="392" y="1422"/>
                  </a:moveTo>
                  <a:cubicBezTo>
                    <a:pt x="392" y="1404"/>
                    <a:pt x="408" y="1388"/>
                    <a:pt x="426" y="1388"/>
                  </a:cubicBezTo>
                  <a:cubicBezTo>
                    <a:pt x="445" y="1388"/>
                    <a:pt x="461" y="1404"/>
                    <a:pt x="461" y="1422"/>
                  </a:cubicBezTo>
                  <a:cubicBezTo>
                    <a:pt x="461" y="1441"/>
                    <a:pt x="445" y="1457"/>
                    <a:pt x="426" y="1457"/>
                  </a:cubicBezTo>
                  <a:cubicBezTo>
                    <a:pt x="408" y="1457"/>
                    <a:pt x="392" y="1441"/>
                    <a:pt x="392" y="1422"/>
                  </a:cubicBezTo>
                  <a:close/>
                  <a:moveTo>
                    <a:pt x="392" y="1149"/>
                  </a:moveTo>
                  <a:cubicBezTo>
                    <a:pt x="392" y="1131"/>
                    <a:pt x="408" y="1115"/>
                    <a:pt x="426" y="1115"/>
                  </a:cubicBezTo>
                  <a:cubicBezTo>
                    <a:pt x="445" y="1115"/>
                    <a:pt x="461" y="1131"/>
                    <a:pt x="461" y="1149"/>
                  </a:cubicBezTo>
                  <a:cubicBezTo>
                    <a:pt x="461" y="1168"/>
                    <a:pt x="445" y="1184"/>
                    <a:pt x="426" y="1184"/>
                  </a:cubicBezTo>
                  <a:cubicBezTo>
                    <a:pt x="408" y="1184"/>
                    <a:pt x="392" y="1168"/>
                    <a:pt x="392" y="1149"/>
                  </a:cubicBezTo>
                  <a:close/>
                  <a:moveTo>
                    <a:pt x="187" y="945"/>
                  </a:moveTo>
                  <a:cubicBezTo>
                    <a:pt x="187" y="926"/>
                    <a:pt x="203" y="910"/>
                    <a:pt x="222" y="910"/>
                  </a:cubicBezTo>
                  <a:cubicBezTo>
                    <a:pt x="240" y="910"/>
                    <a:pt x="256" y="926"/>
                    <a:pt x="256" y="945"/>
                  </a:cubicBezTo>
                  <a:cubicBezTo>
                    <a:pt x="256" y="963"/>
                    <a:pt x="240" y="979"/>
                    <a:pt x="222" y="979"/>
                  </a:cubicBezTo>
                  <a:cubicBezTo>
                    <a:pt x="203" y="979"/>
                    <a:pt x="187" y="963"/>
                    <a:pt x="187" y="945"/>
                  </a:cubicBezTo>
                  <a:close/>
                  <a:moveTo>
                    <a:pt x="187" y="467"/>
                  </a:moveTo>
                  <a:cubicBezTo>
                    <a:pt x="187" y="448"/>
                    <a:pt x="203" y="433"/>
                    <a:pt x="222" y="433"/>
                  </a:cubicBezTo>
                  <a:cubicBezTo>
                    <a:pt x="240" y="433"/>
                    <a:pt x="256" y="448"/>
                    <a:pt x="256" y="467"/>
                  </a:cubicBezTo>
                  <a:cubicBezTo>
                    <a:pt x="256" y="486"/>
                    <a:pt x="240" y="501"/>
                    <a:pt x="222" y="501"/>
                  </a:cubicBezTo>
                  <a:cubicBezTo>
                    <a:pt x="203" y="501"/>
                    <a:pt x="187" y="486"/>
                    <a:pt x="187" y="46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36" name="Freeform 10">
              <a:extLst>
                <a:ext uri="{FF2B5EF4-FFF2-40B4-BE49-F238E27FC236}">
                  <a16:creationId xmlns:a16="http://schemas.microsoft.com/office/drawing/2014/main" id="{12F01783-25ED-41CA-9791-02493420FAE1}"/>
                </a:ext>
              </a:extLst>
            </p:cNvPr>
            <p:cNvSpPr>
              <a:spLocks noEditPoints="1"/>
            </p:cNvSpPr>
            <p:nvPr/>
          </p:nvSpPr>
          <p:spPr bwMode="auto">
            <a:xfrm>
              <a:off x="3502124" y="2204864"/>
              <a:ext cx="1464171" cy="2880336"/>
            </a:xfrm>
            <a:custGeom>
              <a:avLst/>
              <a:gdLst>
                <a:gd name="T0" fmla="*/ 679 w 1053"/>
                <a:gd name="T1" fmla="*/ 30 h 2071"/>
                <a:gd name="T2" fmla="*/ 365 w 1053"/>
                <a:gd name="T3" fmla="*/ 344 h 2071"/>
                <a:gd name="T4" fmla="*/ 312 w 1053"/>
                <a:gd name="T5" fmla="*/ 366 h 2071"/>
                <a:gd name="T6" fmla="*/ 264 w 1053"/>
                <a:gd name="T7" fmla="*/ 398 h 2071"/>
                <a:gd name="T8" fmla="*/ 223 w 1053"/>
                <a:gd name="T9" fmla="*/ 437 h 2071"/>
                <a:gd name="T10" fmla="*/ 190 w 1053"/>
                <a:gd name="T11" fmla="*/ 484 h 2071"/>
                <a:gd name="T12" fmla="*/ 165 w 1053"/>
                <a:gd name="T13" fmla="*/ 537 h 2071"/>
                <a:gd name="T14" fmla="*/ 151 w 1053"/>
                <a:gd name="T15" fmla="*/ 597 h 2071"/>
                <a:gd name="T16" fmla="*/ 166 w 1053"/>
                <a:gd name="T17" fmla="*/ 762 h 2071"/>
                <a:gd name="T18" fmla="*/ 93 w 1053"/>
                <a:gd name="T19" fmla="*/ 826 h 2071"/>
                <a:gd name="T20" fmla="*/ 31 w 1053"/>
                <a:gd name="T21" fmla="*/ 934 h 2071"/>
                <a:gd name="T22" fmla="*/ 14 w 1053"/>
                <a:gd name="T23" fmla="*/ 1007 h 2071"/>
                <a:gd name="T24" fmla="*/ 84 w 1053"/>
                <a:gd name="T25" fmla="*/ 1426 h 2071"/>
                <a:gd name="T26" fmla="*/ 334 w 1053"/>
                <a:gd name="T27" fmla="*/ 1801 h 2071"/>
                <a:gd name="T28" fmla="*/ 404 w 1053"/>
                <a:gd name="T29" fmla="*/ 1933 h 2071"/>
                <a:gd name="T30" fmla="*/ 451 w 1053"/>
                <a:gd name="T31" fmla="*/ 1981 h 2071"/>
                <a:gd name="T32" fmla="*/ 515 w 1053"/>
                <a:gd name="T33" fmla="*/ 2025 h 2071"/>
                <a:gd name="T34" fmla="*/ 577 w 1053"/>
                <a:gd name="T35" fmla="*/ 2052 h 2071"/>
                <a:gd name="T36" fmla="*/ 647 w 1053"/>
                <a:gd name="T37" fmla="*/ 2068 h 2071"/>
                <a:gd name="T38" fmla="*/ 1053 w 1053"/>
                <a:gd name="T39" fmla="*/ 1797 h 2071"/>
                <a:gd name="T40" fmla="*/ 1002 w 1053"/>
                <a:gd name="T41" fmla="*/ 364 h 2071"/>
                <a:gd name="T42" fmla="*/ 813 w 1053"/>
                <a:gd name="T43" fmla="*/ 499 h 2071"/>
                <a:gd name="T44" fmla="*/ 853 w 1053"/>
                <a:gd name="T45" fmla="*/ 766 h 2071"/>
                <a:gd name="T46" fmla="*/ 529 w 1053"/>
                <a:gd name="T47" fmla="*/ 667 h 2071"/>
                <a:gd name="T48" fmla="*/ 853 w 1053"/>
                <a:gd name="T49" fmla="*/ 834 h 2071"/>
                <a:gd name="T50" fmla="*/ 722 w 1053"/>
                <a:gd name="T51" fmla="*/ 945 h 2071"/>
                <a:gd name="T52" fmla="*/ 722 w 1053"/>
                <a:gd name="T53" fmla="*/ 1013 h 2071"/>
                <a:gd name="T54" fmla="*/ 813 w 1053"/>
                <a:gd name="T55" fmla="*/ 1083 h 2071"/>
                <a:gd name="T56" fmla="*/ 1002 w 1053"/>
                <a:gd name="T57" fmla="*/ 1218 h 2071"/>
                <a:gd name="T58" fmla="*/ 631 w 1053"/>
                <a:gd name="T59" fmla="*/ 1530 h 2071"/>
                <a:gd name="T60" fmla="*/ 700 w 1053"/>
                <a:gd name="T61" fmla="*/ 1533 h 2071"/>
                <a:gd name="T62" fmla="*/ 694 w 1053"/>
                <a:gd name="T63" fmla="*/ 2003 h 2071"/>
                <a:gd name="T64" fmla="*/ 624 w 1053"/>
                <a:gd name="T65" fmla="*/ 1994 h 2071"/>
                <a:gd name="T66" fmla="*/ 570 w 1053"/>
                <a:gd name="T67" fmla="*/ 1976 h 2071"/>
                <a:gd name="T68" fmla="*/ 521 w 1053"/>
                <a:gd name="T69" fmla="*/ 1949 h 2071"/>
                <a:gd name="T70" fmla="*/ 455 w 1053"/>
                <a:gd name="T71" fmla="*/ 1888 h 2071"/>
                <a:gd name="T72" fmla="*/ 423 w 1053"/>
                <a:gd name="T73" fmla="*/ 1839 h 2071"/>
                <a:gd name="T74" fmla="*/ 400 w 1053"/>
                <a:gd name="T75" fmla="*/ 1785 h 2071"/>
                <a:gd name="T76" fmla="*/ 442 w 1053"/>
                <a:gd name="T77" fmla="*/ 1463 h 2071"/>
                <a:gd name="T78" fmla="*/ 148 w 1053"/>
                <a:gd name="T79" fmla="*/ 1474 h 2071"/>
                <a:gd name="T80" fmla="*/ 202 w 1053"/>
                <a:gd name="T81" fmla="*/ 1317 h 2071"/>
                <a:gd name="T82" fmla="*/ 170 w 1053"/>
                <a:gd name="T83" fmla="*/ 1249 h 2071"/>
                <a:gd name="T84" fmla="*/ 89 w 1053"/>
                <a:gd name="T85" fmla="*/ 979 h 2071"/>
                <a:gd name="T86" fmla="*/ 116 w 1053"/>
                <a:gd name="T87" fmla="*/ 912 h 2071"/>
                <a:gd name="T88" fmla="*/ 163 w 1053"/>
                <a:gd name="T89" fmla="*/ 851 h 2071"/>
                <a:gd name="T90" fmla="*/ 228 w 1053"/>
                <a:gd name="T91" fmla="*/ 805 h 2071"/>
                <a:gd name="T92" fmla="*/ 234 w 1053"/>
                <a:gd name="T93" fmla="*/ 727 h 2071"/>
                <a:gd name="T94" fmla="*/ 617 w 1053"/>
                <a:gd name="T95" fmla="*/ 415 h 2071"/>
                <a:gd name="T96" fmla="*/ 1002 w 1053"/>
                <a:gd name="T97" fmla="*/ 347 h 2071"/>
                <a:gd name="T98" fmla="*/ 797 w 1053"/>
                <a:gd name="T99" fmla="*/ 398 h 2071"/>
                <a:gd name="T100" fmla="*/ 626 w 1053"/>
                <a:gd name="T101" fmla="*/ 740 h 2071"/>
                <a:gd name="T102" fmla="*/ 660 w 1053"/>
                <a:gd name="T103" fmla="*/ 979 h 2071"/>
                <a:gd name="T104" fmla="*/ 660 w 1053"/>
                <a:gd name="T105" fmla="*/ 979 h 2071"/>
                <a:gd name="T106" fmla="*/ 831 w 1053"/>
                <a:gd name="T107" fmla="*/ 1149 h 2071"/>
                <a:gd name="T108" fmla="*/ 626 w 1053"/>
                <a:gd name="T109" fmla="*/ 1627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3" h="2071">
                  <a:moveTo>
                    <a:pt x="1053" y="259"/>
                  </a:moveTo>
                  <a:cubicBezTo>
                    <a:pt x="1053" y="259"/>
                    <a:pt x="1049" y="231"/>
                    <a:pt x="1035" y="203"/>
                  </a:cubicBezTo>
                  <a:cubicBezTo>
                    <a:pt x="1034" y="201"/>
                    <a:pt x="1033" y="200"/>
                    <a:pt x="1033" y="198"/>
                  </a:cubicBezTo>
                  <a:cubicBezTo>
                    <a:pt x="966" y="69"/>
                    <a:pt x="821" y="0"/>
                    <a:pt x="679" y="30"/>
                  </a:cubicBezTo>
                  <a:cubicBezTo>
                    <a:pt x="534" y="60"/>
                    <a:pt x="428" y="184"/>
                    <a:pt x="422" y="332"/>
                  </a:cubicBezTo>
                  <a:cubicBezTo>
                    <a:pt x="414" y="333"/>
                    <a:pt x="406" y="334"/>
                    <a:pt x="398" y="336"/>
                  </a:cubicBezTo>
                  <a:cubicBezTo>
                    <a:pt x="397" y="336"/>
                    <a:pt x="395" y="336"/>
                    <a:pt x="393" y="337"/>
                  </a:cubicBezTo>
                  <a:cubicBezTo>
                    <a:pt x="384" y="338"/>
                    <a:pt x="374" y="341"/>
                    <a:pt x="365" y="344"/>
                  </a:cubicBezTo>
                  <a:cubicBezTo>
                    <a:pt x="362" y="345"/>
                    <a:pt x="359" y="346"/>
                    <a:pt x="356" y="347"/>
                  </a:cubicBezTo>
                  <a:cubicBezTo>
                    <a:pt x="350" y="349"/>
                    <a:pt x="344" y="351"/>
                    <a:pt x="338" y="354"/>
                  </a:cubicBezTo>
                  <a:cubicBezTo>
                    <a:pt x="334" y="355"/>
                    <a:pt x="331" y="357"/>
                    <a:pt x="327" y="359"/>
                  </a:cubicBezTo>
                  <a:cubicBezTo>
                    <a:pt x="322" y="361"/>
                    <a:pt x="317" y="363"/>
                    <a:pt x="312" y="366"/>
                  </a:cubicBezTo>
                  <a:cubicBezTo>
                    <a:pt x="308" y="368"/>
                    <a:pt x="304" y="370"/>
                    <a:pt x="301" y="372"/>
                  </a:cubicBezTo>
                  <a:cubicBezTo>
                    <a:pt x="296" y="375"/>
                    <a:pt x="291" y="378"/>
                    <a:pt x="287" y="381"/>
                  </a:cubicBezTo>
                  <a:cubicBezTo>
                    <a:pt x="283" y="383"/>
                    <a:pt x="280" y="386"/>
                    <a:pt x="277" y="388"/>
                  </a:cubicBezTo>
                  <a:cubicBezTo>
                    <a:pt x="272" y="391"/>
                    <a:pt x="268" y="394"/>
                    <a:pt x="264" y="398"/>
                  </a:cubicBezTo>
                  <a:cubicBezTo>
                    <a:pt x="260" y="400"/>
                    <a:pt x="257" y="403"/>
                    <a:pt x="254" y="406"/>
                  </a:cubicBezTo>
                  <a:cubicBezTo>
                    <a:pt x="250" y="409"/>
                    <a:pt x="246" y="413"/>
                    <a:pt x="242" y="417"/>
                  </a:cubicBezTo>
                  <a:cubicBezTo>
                    <a:pt x="239" y="420"/>
                    <a:pt x="236" y="423"/>
                    <a:pt x="233" y="426"/>
                  </a:cubicBezTo>
                  <a:cubicBezTo>
                    <a:pt x="230" y="430"/>
                    <a:pt x="226" y="433"/>
                    <a:pt x="223" y="437"/>
                  </a:cubicBezTo>
                  <a:cubicBezTo>
                    <a:pt x="220" y="441"/>
                    <a:pt x="217" y="444"/>
                    <a:pt x="215" y="447"/>
                  </a:cubicBezTo>
                  <a:cubicBezTo>
                    <a:pt x="211" y="451"/>
                    <a:pt x="208" y="456"/>
                    <a:pt x="205" y="460"/>
                  </a:cubicBezTo>
                  <a:cubicBezTo>
                    <a:pt x="203" y="463"/>
                    <a:pt x="200" y="467"/>
                    <a:pt x="198" y="471"/>
                  </a:cubicBezTo>
                  <a:cubicBezTo>
                    <a:pt x="195" y="475"/>
                    <a:pt x="192" y="480"/>
                    <a:pt x="190" y="484"/>
                  </a:cubicBezTo>
                  <a:cubicBezTo>
                    <a:pt x="187" y="488"/>
                    <a:pt x="185" y="492"/>
                    <a:pt x="183" y="495"/>
                  </a:cubicBezTo>
                  <a:cubicBezTo>
                    <a:pt x="181" y="500"/>
                    <a:pt x="178" y="505"/>
                    <a:pt x="176" y="510"/>
                  </a:cubicBezTo>
                  <a:cubicBezTo>
                    <a:pt x="174" y="514"/>
                    <a:pt x="173" y="518"/>
                    <a:pt x="171" y="522"/>
                  </a:cubicBezTo>
                  <a:cubicBezTo>
                    <a:pt x="169" y="527"/>
                    <a:pt x="167" y="532"/>
                    <a:pt x="165" y="537"/>
                  </a:cubicBezTo>
                  <a:cubicBezTo>
                    <a:pt x="164" y="541"/>
                    <a:pt x="163" y="545"/>
                    <a:pt x="161" y="549"/>
                  </a:cubicBezTo>
                  <a:cubicBezTo>
                    <a:pt x="160" y="555"/>
                    <a:pt x="158" y="560"/>
                    <a:pt x="157" y="566"/>
                  </a:cubicBezTo>
                  <a:cubicBezTo>
                    <a:pt x="156" y="570"/>
                    <a:pt x="155" y="574"/>
                    <a:pt x="154" y="578"/>
                  </a:cubicBezTo>
                  <a:cubicBezTo>
                    <a:pt x="153" y="584"/>
                    <a:pt x="152" y="591"/>
                    <a:pt x="151" y="597"/>
                  </a:cubicBezTo>
                  <a:cubicBezTo>
                    <a:pt x="151" y="601"/>
                    <a:pt x="150" y="604"/>
                    <a:pt x="150" y="607"/>
                  </a:cubicBezTo>
                  <a:cubicBezTo>
                    <a:pt x="149" y="617"/>
                    <a:pt x="148" y="627"/>
                    <a:pt x="148" y="637"/>
                  </a:cubicBezTo>
                  <a:cubicBezTo>
                    <a:pt x="148" y="679"/>
                    <a:pt x="156" y="719"/>
                    <a:pt x="172" y="757"/>
                  </a:cubicBezTo>
                  <a:cubicBezTo>
                    <a:pt x="170" y="759"/>
                    <a:pt x="168" y="760"/>
                    <a:pt x="166" y="762"/>
                  </a:cubicBezTo>
                  <a:cubicBezTo>
                    <a:pt x="161" y="765"/>
                    <a:pt x="156" y="769"/>
                    <a:pt x="151" y="773"/>
                  </a:cubicBezTo>
                  <a:cubicBezTo>
                    <a:pt x="138" y="782"/>
                    <a:pt x="126" y="792"/>
                    <a:pt x="115" y="803"/>
                  </a:cubicBezTo>
                  <a:cubicBezTo>
                    <a:pt x="114" y="804"/>
                    <a:pt x="113" y="805"/>
                    <a:pt x="111" y="806"/>
                  </a:cubicBezTo>
                  <a:cubicBezTo>
                    <a:pt x="105" y="812"/>
                    <a:pt x="99" y="819"/>
                    <a:pt x="93" y="826"/>
                  </a:cubicBezTo>
                  <a:cubicBezTo>
                    <a:pt x="91" y="828"/>
                    <a:pt x="89" y="831"/>
                    <a:pt x="87" y="833"/>
                  </a:cubicBezTo>
                  <a:cubicBezTo>
                    <a:pt x="82" y="840"/>
                    <a:pt x="76" y="847"/>
                    <a:pt x="71" y="855"/>
                  </a:cubicBezTo>
                  <a:cubicBezTo>
                    <a:pt x="70" y="857"/>
                    <a:pt x="69" y="859"/>
                    <a:pt x="67" y="861"/>
                  </a:cubicBezTo>
                  <a:cubicBezTo>
                    <a:pt x="52" y="884"/>
                    <a:pt x="40" y="908"/>
                    <a:pt x="31" y="934"/>
                  </a:cubicBezTo>
                  <a:cubicBezTo>
                    <a:pt x="29" y="940"/>
                    <a:pt x="27" y="946"/>
                    <a:pt x="25" y="952"/>
                  </a:cubicBezTo>
                  <a:cubicBezTo>
                    <a:pt x="24" y="958"/>
                    <a:pt x="22" y="963"/>
                    <a:pt x="21" y="969"/>
                  </a:cubicBezTo>
                  <a:cubicBezTo>
                    <a:pt x="19" y="977"/>
                    <a:pt x="18" y="985"/>
                    <a:pt x="16" y="993"/>
                  </a:cubicBezTo>
                  <a:cubicBezTo>
                    <a:pt x="16" y="998"/>
                    <a:pt x="15" y="1002"/>
                    <a:pt x="14" y="1007"/>
                  </a:cubicBezTo>
                  <a:cubicBezTo>
                    <a:pt x="0" y="1119"/>
                    <a:pt x="43" y="1230"/>
                    <a:pt x="128" y="1303"/>
                  </a:cubicBezTo>
                  <a:cubicBezTo>
                    <a:pt x="113" y="1328"/>
                    <a:pt x="101" y="1355"/>
                    <a:pt x="93" y="1383"/>
                  </a:cubicBezTo>
                  <a:cubicBezTo>
                    <a:pt x="93" y="1384"/>
                    <a:pt x="92" y="1386"/>
                    <a:pt x="92" y="1387"/>
                  </a:cubicBezTo>
                  <a:cubicBezTo>
                    <a:pt x="88" y="1400"/>
                    <a:pt x="85" y="1413"/>
                    <a:pt x="84" y="1426"/>
                  </a:cubicBezTo>
                  <a:cubicBezTo>
                    <a:pt x="83" y="1428"/>
                    <a:pt x="83" y="1430"/>
                    <a:pt x="83" y="1433"/>
                  </a:cubicBezTo>
                  <a:cubicBezTo>
                    <a:pt x="81" y="1446"/>
                    <a:pt x="80" y="1460"/>
                    <a:pt x="80" y="1474"/>
                  </a:cubicBezTo>
                  <a:cubicBezTo>
                    <a:pt x="79" y="1625"/>
                    <a:pt x="183" y="1756"/>
                    <a:pt x="331" y="1790"/>
                  </a:cubicBezTo>
                  <a:cubicBezTo>
                    <a:pt x="332" y="1793"/>
                    <a:pt x="333" y="1797"/>
                    <a:pt x="334" y="1801"/>
                  </a:cubicBezTo>
                  <a:cubicBezTo>
                    <a:pt x="335" y="1804"/>
                    <a:pt x="336" y="1808"/>
                    <a:pt x="337" y="1812"/>
                  </a:cubicBezTo>
                  <a:cubicBezTo>
                    <a:pt x="340" y="1820"/>
                    <a:pt x="343" y="1828"/>
                    <a:pt x="346" y="1836"/>
                  </a:cubicBezTo>
                  <a:cubicBezTo>
                    <a:pt x="347" y="1839"/>
                    <a:pt x="348" y="1841"/>
                    <a:pt x="349" y="1844"/>
                  </a:cubicBezTo>
                  <a:cubicBezTo>
                    <a:pt x="363" y="1876"/>
                    <a:pt x="381" y="1906"/>
                    <a:pt x="404" y="1933"/>
                  </a:cubicBezTo>
                  <a:cubicBezTo>
                    <a:pt x="405" y="1934"/>
                    <a:pt x="406" y="1936"/>
                    <a:pt x="408" y="1938"/>
                  </a:cubicBezTo>
                  <a:cubicBezTo>
                    <a:pt x="414" y="1945"/>
                    <a:pt x="420" y="1951"/>
                    <a:pt x="426" y="1958"/>
                  </a:cubicBezTo>
                  <a:cubicBezTo>
                    <a:pt x="428" y="1960"/>
                    <a:pt x="430" y="1962"/>
                    <a:pt x="433" y="1964"/>
                  </a:cubicBezTo>
                  <a:cubicBezTo>
                    <a:pt x="439" y="1970"/>
                    <a:pt x="445" y="1976"/>
                    <a:pt x="451" y="1981"/>
                  </a:cubicBezTo>
                  <a:cubicBezTo>
                    <a:pt x="454" y="1983"/>
                    <a:pt x="456" y="1985"/>
                    <a:pt x="459" y="1988"/>
                  </a:cubicBezTo>
                  <a:cubicBezTo>
                    <a:pt x="465" y="1993"/>
                    <a:pt x="472" y="1998"/>
                    <a:pt x="479" y="2002"/>
                  </a:cubicBezTo>
                  <a:cubicBezTo>
                    <a:pt x="481" y="2004"/>
                    <a:pt x="484" y="2006"/>
                    <a:pt x="486" y="2008"/>
                  </a:cubicBezTo>
                  <a:cubicBezTo>
                    <a:pt x="496" y="2014"/>
                    <a:pt x="505" y="2020"/>
                    <a:pt x="515" y="2025"/>
                  </a:cubicBezTo>
                  <a:cubicBezTo>
                    <a:pt x="517" y="2026"/>
                    <a:pt x="519" y="2027"/>
                    <a:pt x="521" y="2028"/>
                  </a:cubicBezTo>
                  <a:cubicBezTo>
                    <a:pt x="529" y="2032"/>
                    <a:pt x="537" y="2036"/>
                    <a:pt x="545" y="2040"/>
                  </a:cubicBezTo>
                  <a:cubicBezTo>
                    <a:pt x="549" y="2042"/>
                    <a:pt x="554" y="2043"/>
                    <a:pt x="558" y="2045"/>
                  </a:cubicBezTo>
                  <a:cubicBezTo>
                    <a:pt x="564" y="2047"/>
                    <a:pt x="571" y="2050"/>
                    <a:pt x="577" y="2052"/>
                  </a:cubicBezTo>
                  <a:cubicBezTo>
                    <a:pt x="582" y="2053"/>
                    <a:pt x="586" y="2055"/>
                    <a:pt x="591" y="2056"/>
                  </a:cubicBezTo>
                  <a:cubicBezTo>
                    <a:pt x="598" y="2058"/>
                    <a:pt x="604" y="2060"/>
                    <a:pt x="611" y="2061"/>
                  </a:cubicBezTo>
                  <a:cubicBezTo>
                    <a:pt x="615" y="2062"/>
                    <a:pt x="620" y="2063"/>
                    <a:pt x="625" y="2064"/>
                  </a:cubicBezTo>
                  <a:cubicBezTo>
                    <a:pt x="632" y="2066"/>
                    <a:pt x="639" y="2067"/>
                    <a:pt x="647" y="2068"/>
                  </a:cubicBezTo>
                  <a:cubicBezTo>
                    <a:pt x="651" y="2068"/>
                    <a:pt x="655" y="2069"/>
                    <a:pt x="659" y="2069"/>
                  </a:cubicBezTo>
                  <a:cubicBezTo>
                    <a:pt x="671" y="2070"/>
                    <a:pt x="682" y="2071"/>
                    <a:pt x="694" y="2071"/>
                  </a:cubicBezTo>
                  <a:cubicBezTo>
                    <a:pt x="841" y="2071"/>
                    <a:pt x="974" y="1985"/>
                    <a:pt x="1035" y="1853"/>
                  </a:cubicBezTo>
                  <a:cubicBezTo>
                    <a:pt x="1049" y="1825"/>
                    <a:pt x="1053" y="1797"/>
                    <a:pt x="1053" y="1797"/>
                  </a:cubicBezTo>
                  <a:cubicBezTo>
                    <a:pt x="1053" y="1792"/>
                    <a:pt x="1053" y="1792"/>
                    <a:pt x="1053" y="1792"/>
                  </a:cubicBezTo>
                  <a:cubicBezTo>
                    <a:pt x="1053" y="264"/>
                    <a:pt x="1053" y="264"/>
                    <a:pt x="1053" y="264"/>
                  </a:cubicBezTo>
                  <a:lnTo>
                    <a:pt x="1053" y="259"/>
                  </a:lnTo>
                  <a:close/>
                  <a:moveTo>
                    <a:pt x="1002" y="364"/>
                  </a:moveTo>
                  <a:cubicBezTo>
                    <a:pt x="927" y="364"/>
                    <a:pt x="927" y="364"/>
                    <a:pt x="927" y="364"/>
                  </a:cubicBezTo>
                  <a:cubicBezTo>
                    <a:pt x="910" y="317"/>
                    <a:pt x="862" y="289"/>
                    <a:pt x="813" y="298"/>
                  </a:cubicBezTo>
                  <a:cubicBezTo>
                    <a:pt x="764" y="306"/>
                    <a:pt x="728" y="349"/>
                    <a:pt x="728" y="398"/>
                  </a:cubicBezTo>
                  <a:cubicBezTo>
                    <a:pt x="728" y="448"/>
                    <a:pt x="764" y="491"/>
                    <a:pt x="813" y="499"/>
                  </a:cubicBezTo>
                  <a:cubicBezTo>
                    <a:pt x="862" y="508"/>
                    <a:pt x="910" y="480"/>
                    <a:pt x="927" y="433"/>
                  </a:cubicBezTo>
                  <a:cubicBezTo>
                    <a:pt x="1002" y="433"/>
                    <a:pt x="1002" y="433"/>
                    <a:pt x="1002" y="433"/>
                  </a:cubicBezTo>
                  <a:cubicBezTo>
                    <a:pt x="1002" y="558"/>
                    <a:pt x="1002" y="558"/>
                    <a:pt x="1002" y="558"/>
                  </a:cubicBezTo>
                  <a:cubicBezTo>
                    <a:pt x="853" y="766"/>
                    <a:pt x="853" y="766"/>
                    <a:pt x="853" y="766"/>
                  </a:cubicBezTo>
                  <a:cubicBezTo>
                    <a:pt x="728" y="711"/>
                    <a:pt x="728" y="711"/>
                    <a:pt x="728" y="711"/>
                  </a:cubicBezTo>
                  <a:cubicBezTo>
                    <a:pt x="728" y="709"/>
                    <a:pt x="728" y="707"/>
                    <a:pt x="728" y="706"/>
                  </a:cubicBezTo>
                  <a:cubicBezTo>
                    <a:pt x="729" y="656"/>
                    <a:pt x="694" y="613"/>
                    <a:pt x="645" y="603"/>
                  </a:cubicBezTo>
                  <a:cubicBezTo>
                    <a:pt x="596" y="594"/>
                    <a:pt x="547" y="621"/>
                    <a:pt x="529" y="667"/>
                  </a:cubicBezTo>
                  <a:cubicBezTo>
                    <a:pt x="511" y="714"/>
                    <a:pt x="528" y="767"/>
                    <a:pt x="571" y="793"/>
                  </a:cubicBezTo>
                  <a:cubicBezTo>
                    <a:pt x="613" y="819"/>
                    <a:pt x="669" y="811"/>
                    <a:pt x="702" y="774"/>
                  </a:cubicBezTo>
                  <a:cubicBezTo>
                    <a:pt x="826" y="828"/>
                    <a:pt x="826" y="828"/>
                    <a:pt x="826" y="828"/>
                  </a:cubicBezTo>
                  <a:cubicBezTo>
                    <a:pt x="834" y="832"/>
                    <a:pt x="844" y="834"/>
                    <a:pt x="853" y="834"/>
                  </a:cubicBezTo>
                  <a:cubicBezTo>
                    <a:pt x="875" y="834"/>
                    <a:pt x="896" y="823"/>
                    <a:pt x="909" y="805"/>
                  </a:cubicBezTo>
                  <a:cubicBezTo>
                    <a:pt x="1002" y="676"/>
                    <a:pt x="1002" y="676"/>
                    <a:pt x="1002" y="676"/>
                  </a:cubicBezTo>
                  <a:cubicBezTo>
                    <a:pt x="1002" y="945"/>
                    <a:pt x="1002" y="945"/>
                    <a:pt x="1002" y="945"/>
                  </a:cubicBezTo>
                  <a:cubicBezTo>
                    <a:pt x="722" y="945"/>
                    <a:pt x="722" y="945"/>
                    <a:pt x="722" y="945"/>
                  </a:cubicBezTo>
                  <a:cubicBezTo>
                    <a:pt x="706" y="898"/>
                    <a:pt x="657" y="869"/>
                    <a:pt x="608" y="878"/>
                  </a:cubicBezTo>
                  <a:cubicBezTo>
                    <a:pt x="559" y="886"/>
                    <a:pt x="523" y="929"/>
                    <a:pt x="523" y="979"/>
                  </a:cubicBezTo>
                  <a:cubicBezTo>
                    <a:pt x="523" y="1029"/>
                    <a:pt x="559" y="1071"/>
                    <a:pt x="608" y="1080"/>
                  </a:cubicBezTo>
                  <a:cubicBezTo>
                    <a:pt x="657" y="1088"/>
                    <a:pt x="706" y="1060"/>
                    <a:pt x="722" y="1013"/>
                  </a:cubicBezTo>
                  <a:cubicBezTo>
                    <a:pt x="1002" y="1013"/>
                    <a:pt x="1002" y="1013"/>
                    <a:pt x="1002" y="1013"/>
                  </a:cubicBezTo>
                  <a:cubicBezTo>
                    <a:pt x="1002" y="1149"/>
                    <a:pt x="1002" y="1149"/>
                    <a:pt x="1002" y="1149"/>
                  </a:cubicBezTo>
                  <a:cubicBezTo>
                    <a:pt x="927" y="1149"/>
                    <a:pt x="927" y="1149"/>
                    <a:pt x="927" y="1149"/>
                  </a:cubicBezTo>
                  <a:cubicBezTo>
                    <a:pt x="910" y="1102"/>
                    <a:pt x="862" y="1074"/>
                    <a:pt x="813" y="1083"/>
                  </a:cubicBezTo>
                  <a:cubicBezTo>
                    <a:pt x="764" y="1091"/>
                    <a:pt x="728" y="1134"/>
                    <a:pt x="728" y="1184"/>
                  </a:cubicBezTo>
                  <a:cubicBezTo>
                    <a:pt x="728" y="1233"/>
                    <a:pt x="764" y="1276"/>
                    <a:pt x="813" y="1284"/>
                  </a:cubicBezTo>
                  <a:cubicBezTo>
                    <a:pt x="862" y="1293"/>
                    <a:pt x="910" y="1265"/>
                    <a:pt x="927" y="1218"/>
                  </a:cubicBezTo>
                  <a:cubicBezTo>
                    <a:pt x="1002" y="1218"/>
                    <a:pt x="1002" y="1218"/>
                    <a:pt x="1002" y="1218"/>
                  </a:cubicBezTo>
                  <a:cubicBezTo>
                    <a:pt x="1002" y="1354"/>
                    <a:pt x="1002" y="1354"/>
                    <a:pt x="1002" y="1354"/>
                  </a:cubicBezTo>
                  <a:cubicBezTo>
                    <a:pt x="722" y="1354"/>
                    <a:pt x="722" y="1354"/>
                    <a:pt x="722" y="1354"/>
                  </a:cubicBezTo>
                  <a:cubicBezTo>
                    <a:pt x="690" y="1354"/>
                    <a:pt x="662" y="1377"/>
                    <a:pt x="655" y="1409"/>
                  </a:cubicBezTo>
                  <a:cubicBezTo>
                    <a:pt x="631" y="1530"/>
                    <a:pt x="631" y="1530"/>
                    <a:pt x="631" y="1530"/>
                  </a:cubicBezTo>
                  <a:cubicBezTo>
                    <a:pt x="584" y="1544"/>
                    <a:pt x="554" y="1590"/>
                    <a:pt x="560" y="1639"/>
                  </a:cubicBezTo>
                  <a:cubicBezTo>
                    <a:pt x="566" y="1688"/>
                    <a:pt x="606" y="1726"/>
                    <a:pt x="656" y="1728"/>
                  </a:cubicBezTo>
                  <a:cubicBezTo>
                    <a:pt x="705" y="1731"/>
                    <a:pt x="749" y="1698"/>
                    <a:pt x="760" y="1649"/>
                  </a:cubicBezTo>
                  <a:cubicBezTo>
                    <a:pt x="771" y="1601"/>
                    <a:pt x="746" y="1552"/>
                    <a:pt x="700" y="1533"/>
                  </a:cubicBezTo>
                  <a:cubicBezTo>
                    <a:pt x="722" y="1422"/>
                    <a:pt x="722" y="1422"/>
                    <a:pt x="722" y="1422"/>
                  </a:cubicBezTo>
                  <a:cubicBezTo>
                    <a:pt x="1002" y="1422"/>
                    <a:pt x="1002" y="1422"/>
                    <a:pt x="1002" y="1422"/>
                  </a:cubicBezTo>
                  <a:cubicBezTo>
                    <a:pt x="1002" y="1696"/>
                    <a:pt x="1002" y="1696"/>
                    <a:pt x="1002" y="1696"/>
                  </a:cubicBezTo>
                  <a:cubicBezTo>
                    <a:pt x="1001" y="1865"/>
                    <a:pt x="864" y="2003"/>
                    <a:pt x="694" y="2003"/>
                  </a:cubicBezTo>
                  <a:cubicBezTo>
                    <a:pt x="684" y="2003"/>
                    <a:pt x="675" y="2002"/>
                    <a:pt x="665" y="2001"/>
                  </a:cubicBezTo>
                  <a:cubicBezTo>
                    <a:pt x="661" y="2001"/>
                    <a:pt x="658" y="2000"/>
                    <a:pt x="655" y="2000"/>
                  </a:cubicBezTo>
                  <a:cubicBezTo>
                    <a:pt x="648" y="1999"/>
                    <a:pt x="642" y="1998"/>
                    <a:pt x="636" y="1997"/>
                  </a:cubicBezTo>
                  <a:cubicBezTo>
                    <a:pt x="632" y="1996"/>
                    <a:pt x="628" y="1995"/>
                    <a:pt x="624" y="1994"/>
                  </a:cubicBezTo>
                  <a:cubicBezTo>
                    <a:pt x="619" y="1993"/>
                    <a:pt x="614" y="1992"/>
                    <a:pt x="609" y="1990"/>
                  </a:cubicBezTo>
                  <a:cubicBezTo>
                    <a:pt x="605" y="1989"/>
                    <a:pt x="600" y="1988"/>
                    <a:pt x="596" y="1986"/>
                  </a:cubicBezTo>
                  <a:cubicBezTo>
                    <a:pt x="591" y="1985"/>
                    <a:pt x="587" y="1983"/>
                    <a:pt x="582" y="1981"/>
                  </a:cubicBezTo>
                  <a:cubicBezTo>
                    <a:pt x="578" y="1980"/>
                    <a:pt x="574" y="1978"/>
                    <a:pt x="570" y="1976"/>
                  </a:cubicBezTo>
                  <a:cubicBezTo>
                    <a:pt x="565" y="1974"/>
                    <a:pt x="560" y="1972"/>
                    <a:pt x="555" y="1969"/>
                  </a:cubicBezTo>
                  <a:cubicBezTo>
                    <a:pt x="552" y="1967"/>
                    <a:pt x="548" y="1966"/>
                    <a:pt x="545" y="1964"/>
                  </a:cubicBezTo>
                  <a:cubicBezTo>
                    <a:pt x="539" y="1961"/>
                    <a:pt x="534" y="1957"/>
                    <a:pt x="529" y="1954"/>
                  </a:cubicBezTo>
                  <a:cubicBezTo>
                    <a:pt x="526" y="1952"/>
                    <a:pt x="524" y="1951"/>
                    <a:pt x="521" y="1949"/>
                  </a:cubicBezTo>
                  <a:cubicBezTo>
                    <a:pt x="506" y="1939"/>
                    <a:pt x="491" y="1926"/>
                    <a:pt x="477" y="1913"/>
                  </a:cubicBezTo>
                  <a:cubicBezTo>
                    <a:pt x="477" y="1912"/>
                    <a:pt x="477" y="1912"/>
                    <a:pt x="476" y="1911"/>
                  </a:cubicBezTo>
                  <a:cubicBezTo>
                    <a:pt x="470" y="1905"/>
                    <a:pt x="464" y="1899"/>
                    <a:pt x="458" y="1892"/>
                  </a:cubicBezTo>
                  <a:cubicBezTo>
                    <a:pt x="457" y="1891"/>
                    <a:pt x="456" y="1889"/>
                    <a:pt x="455" y="1888"/>
                  </a:cubicBezTo>
                  <a:cubicBezTo>
                    <a:pt x="450" y="1882"/>
                    <a:pt x="446" y="1876"/>
                    <a:pt x="441" y="1869"/>
                  </a:cubicBezTo>
                  <a:cubicBezTo>
                    <a:pt x="440" y="1867"/>
                    <a:pt x="439" y="1866"/>
                    <a:pt x="438" y="1864"/>
                  </a:cubicBezTo>
                  <a:cubicBezTo>
                    <a:pt x="434" y="1858"/>
                    <a:pt x="430" y="1851"/>
                    <a:pt x="426" y="1845"/>
                  </a:cubicBezTo>
                  <a:cubicBezTo>
                    <a:pt x="425" y="1843"/>
                    <a:pt x="424" y="1841"/>
                    <a:pt x="423" y="1839"/>
                  </a:cubicBezTo>
                  <a:cubicBezTo>
                    <a:pt x="419" y="1832"/>
                    <a:pt x="416" y="1826"/>
                    <a:pt x="413" y="1819"/>
                  </a:cubicBezTo>
                  <a:cubicBezTo>
                    <a:pt x="412" y="1817"/>
                    <a:pt x="411" y="1815"/>
                    <a:pt x="410" y="1812"/>
                  </a:cubicBezTo>
                  <a:cubicBezTo>
                    <a:pt x="408" y="1806"/>
                    <a:pt x="405" y="1799"/>
                    <a:pt x="403" y="1792"/>
                  </a:cubicBezTo>
                  <a:cubicBezTo>
                    <a:pt x="402" y="1789"/>
                    <a:pt x="401" y="1787"/>
                    <a:pt x="400" y="1785"/>
                  </a:cubicBezTo>
                  <a:cubicBezTo>
                    <a:pt x="398" y="1777"/>
                    <a:pt x="396" y="1769"/>
                    <a:pt x="394" y="1762"/>
                  </a:cubicBezTo>
                  <a:cubicBezTo>
                    <a:pt x="394" y="1760"/>
                    <a:pt x="394" y="1758"/>
                    <a:pt x="393" y="1757"/>
                  </a:cubicBezTo>
                  <a:cubicBezTo>
                    <a:pt x="376" y="1671"/>
                    <a:pt x="396" y="1581"/>
                    <a:pt x="449" y="1511"/>
                  </a:cubicBezTo>
                  <a:cubicBezTo>
                    <a:pt x="460" y="1496"/>
                    <a:pt x="457" y="1475"/>
                    <a:pt x="442" y="1463"/>
                  </a:cubicBezTo>
                  <a:cubicBezTo>
                    <a:pt x="427" y="1452"/>
                    <a:pt x="405" y="1455"/>
                    <a:pt x="394" y="1470"/>
                  </a:cubicBezTo>
                  <a:cubicBezTo>
                    <a:pt x="345" y="1535"/>
                    <a:pt x="319" y="1614"/>
                    <a:pt x="319" y="1696"/>
                  </a:cubicBezTo>
                  <a:cubicBezTo>
                    <a:pt x="319" y="1702"/>
                    <a:pt x="320" y="1709"/>
                    <a:pt x="320" y="1716"/>
                  </a:cubicBezTo>
                  <a:cubicBezTo>
                    <a:pt x="217" y="1680"/>
                    <a:pt x="148" y="1583"/>
                    <a:pt x="148" y="1474"/>
                  </a:cubicBezTo>
                  <a:cubicBezTo>
                    <a:pt x="148" y="1460"/>
                    <a:pt x="149" y="1446"/>
                    <a:pt x="152" y="1432"/>
                  </a:cubicBezTo>
                  <a:cubicBezTo>
                    <a:pt x="152" y="1430"/>
                    <a:pt x="152" y="1429"/>
                    <a:pt x="153" y="1427"/>
                  </a:cubicBezTo>
                  <a:cubicBezTo>
                    <a:pt x="160" y="1387"/>
                    <a:pt x="177" y="1350"/>
                    <a:pt x="201" y="1318"/>
                  </a:cubicBezTo>
                  <a:cubicBezTo>
                    <a:pt x="202" y="1317"/>
                    <a:pt x="202" y="1317"/>
                    <a:pt x="202" y="1317"/>
                  </a:cubicBezTo>
                  <a:cubicBezTo>
                    <a:pt x="234" y="1275"/>
                    <a:pt x="278" y="1244"/>
                    <a:pt x="329" y="1229"/>
                  </a:cubicBezTo>
                  <a:cubicBezTo>
                    <a:pt x="347" y="1223"/>
                    <a:pt x="357" y="1204"/>
                    <a:pt x="352" y="1186"/>
                  </a:cubicBezTo>
                  <a:cubicBezTo>
                    <a:pt x="346" y="1168"/>
                    <a:pt x="327" y="1158"/>
                    <a:pt x="309" y="1164"/>
                  </a:cubicBezTo>
                  <a:cubicBezTo>
                    <a:pt x="256" y="1180"/>
                    <a:pt x="208" y="1209"/>
                    <a:pt x="170" y="1249"/>
                  </a:cubicBezTo>
                  <a:cubicBezTo>
                    <a:pt x="113" y="1198"/>
                    <a:pt x="80" y="1124"/>
                    <a:pt x="80" y="1047"/>
                  </a:cubicBezTo>
                  <a:cubicBezTo>
                    <a:pt x="80" y="1036"/>
                    <a:pt x="81" y="1024"/>
                    <a:pt x="82" y="1013"/>
                  </a:cubicBezTo>
                  <a:cubicBezTo>
                    <a:pt x="83" y="1009"/>
                    <a:pt x="83" y="1006"/>
                    <a:pt x="84" y="1002"/>
                  </a:cubicBezTo>
                  <a:cubicBezTo>
                    <a:pt x="85" y="994"/>
                    <a:pt x="87" y="987"/>
                    <a:pt x="89" y="979"/>
                  </a:cubicBezTo>
                  <a:cubicBezTo>
                    <a:pt x="90" y="975"/>
                    <a:pt x="91" y="971"/>
                    <a:pt x="92" y="968"/>
                  </a:cubicBezTo>
                  <a:cubicBezTo>
                    <a:pt x="95" y="958"/>
                    <a:pt x="98" y="949"/>
                    <a:pt x="102" y="940"/>
                  </a:cubicBezTo>
                  <a:cubicBezTo>
                    <a:pt x="104" y="935"/>
                    <a:pt x="107" y="930"/>
                    <a:pt x="109" y="925"/>
                  </a:cubicBezTo>
                  <a:cubicBezTo>
                    <a:pt x="111" y="920"/>
                    <a:pt x="114" y="916"/>
                    <a:pt x="116" y="912"/>
                  </a:cubicBezTo>
                  <a:cubicBezTo>
                    <a:pt x="119" y="907"/>
                    <a:pt x="122" y="901"/>
                    <a:pt x="126" y="896"/>
                  </a:cubicBezTo>
                  <a:cubicBezTo>
                    <a:pt x="128" y="893"/>
                    <a:pt x="130" y="890"/>
                    <a:pt x="132" y="887"/>
                  </a:cubicBezTo>
                  <a:cubicBezTo>
                    <a:pt x="139" y="878"/>
                    <a:pt x="146" y="869"/>
                    <a:pt x="154" y="861"/>
                  </a:cubicBezTo>
                  <a:cubicBezTo>
                    <a:pt x="157" y="858"/>
                    <a:pt x="160" y="855"/>
                    <a:pt x="163" y="851"/>
                  </a:cubicBezTo>
                  <a:cubicBezTo>
                    <a:pt x="167" y="847"/>
                    <a:pt x="171" y="843"/>
                    <a:pt x="176" y="840"/>
                  </a:cubicBezTo>
                  <a:cubicBezTo>
                    <a:pt x="181" y="836"/>
                    <a:pt x="186" y="832"/>
                    <a:pt x="191" y="828"/>
                  </a:cubicBezTo>
                  <a:cubicBezTo>
                    <a:pt x="195" y="825"/>
                    <a:pt x="199" y="822"/>
                    <a:pt x="203" y="819"/>
                  </a:cubicBezTo>
                  <a:cubicBezTo>
                    <a:pt x="211" y="814"/>
                    <a:pt x="220" y="809"/>
                    <a:pt x="228" y="805"/>
                  </a:cubicBezTo>
                  <a:cubicBezTo>
                    <a:pt x="267" y="784"/>
                    <a:pt x="309" y="774"/>
                    <a:pt x="353" y="774"/>
                  </a:cubicBezTo>
                  <a:cubicBezTo>
                    <a:pt x="372" y="774"/>
                    <a:pt x="387" y="759"/>
                    <a:pt x="387" y="740"/>
                  </a:cubicBezTo>
                  <a:cubicBezTo>
                    <a:pt x="387" y="721"/>
                    <a:pt x="372" y="706"/>
                    <a:pt x="353" y="706"/>
                  </a:cubicBezTo>
                  <a:cubicBezTo>
                    <a:pt x="312" y="706"/>
                    <a:pt x="272" y="713"/>
                    <a:pt x="234" y="727"/>
                  </a:cubicBezTo>
                  <a:cubicBezTo>
                    <a:pt x="222" y="699"/>
                    <a:pt x="216" y="668"/>
                    <a:pt x="216" y="637"/>
                  </a:cubicBezTo>
                  <a:cubicBezTo>
                    <a:pt x="217" y="553"/>
                    <a:pt x="261" y="475"/>
                    <a:pt x="334" y="432"/>
                  </a:cubicBezTo>
                  <a:cubicBezTo>
                    <a:pt x="407" y="389"/>
                    <a:pt x="497" y="387"/>
                    <a:pt x="571" y="428"/>
                  </a:cubicBezTo>
                  <a:cubicBezTo>
                    <a:pt x="588" y="437"/>
                    <a:pt x="608" y="431"/>
                    <a:pt x="617" y="415"/>
                  </a:cubicBezTo>
                  <a:cubicBezTo>
                    <a:pt x="627" y="399"/>
                    <a:pt x="621" y="378"/>
                    <a:pt x="604" y="369"/>
                  </a:cubicBezTo>
                  <a:cubicBezTo>
                    <a:pt x="569" y="349"/>
                    <a:pt x="530" y="337"/>
                    <a:pt x="490" y="332"/>
                  </a:cubicBezTo>
                  <a:cubicBezTo>
                    <a:pt x="498" y="194"/>
                    <a:pt x="615" y="87"/>
                    <a:pt x="753" y="91"/>
                  </a:cubicBezTo>
                  <a:cubicBezTo>
                    <a:pt x="892" y="95"/>
                    <a:pt x="1002" y="209"/>
                    <a:pt x="1002" y="347"/>
                  </a:cubicBezTo>
                  <a:lnTo>
                    <a:pt x="1002" y="364"/>
                  </a:lnTo>
                  <a:close/>
                  <a:moveTo>
                    <a:pt x="865" y="398"/>
                  </a:moveTo>
                  <a:cubicBezTo>
                    <a:pt x="865" y="417"/>
                    <a:pt x="850" y="433"/>
                    <a:pt x="831" y="433"/>
                  </a:cubicBezTo>
                  <a:cubicBezTo>
                    <a:pt x="812" y="433"/>
                    <a:pt x="797" y="417"/>
                    <a:pt x="797" y="398"/>
                  </a:cubicBezTo>
                  <a:cubicBezTo>
                    <a:pt x="797" y="380"/>
                    <a:pt x="812" y="364"/>
                    <a:pt x="831" y="364"/>
                  </a:cubicBezTo>
                  <a:cubicBezTo>
                    <a:pt x="850" y="364"/>
                    <a:pt x="865" y="380"/>
                    <a:pt x="865" y="398"/>
                  </a:cubicBezTo>
                  <a:close/>
                  <a:moveTo>
                    <a:pt x="660" y="706"/>
                  </a:moveTo>
                  <a:cubicBezTo>
                    <a:pt x="660" y="725"/>
                    <a:pt x="645" y="740"/>
                    <a:pt x="626" y="740"/>
                  </a:cubicBezTo>
                  <a:cubicBezTo>
                    <a:pt x="607" y="740"/>
                    <a:pt x="592" y="725"/>
                    <a:pt x="592" y="706"/>
                  </a:cubicBezTo>
                  <a:cubicBezTo>
                    <a:pt x="592" y="687"/>
                    <a:pt x="607" y="672"/>
                    <a:pt x="626" y="672"/>
                  </a:cubicBezTo>
                  <a:cubicBezTo>
                    <a:pt x="645" y="672"/>
                    <a:pt x="660" y="687"/>
                    <a:pt x="660" y="706"/>
                  </a:cubicBezTo>
                  <a:close/>
                  <a:moveTo>
                    <a:pt x="660" y="979"/>
                  </a:moveTo>
                  <a:cubicBezTo>
                    <a:pt x="660" y="998"/>
                    <a:pt x="645" y="1013"/>
                    <a:pt x="626" y="1013"/>
                  </a:cubicBezTo>
                  <a:cubicBezTo>
                    <a:pt x="607" y="1013"/>
                    <a:pt x="592" y="998"/>
                    <a:pt x="592" y="979"/>
                  </a:cubicBezTo>
                  <a:cubicBezTo>
                    <a:pt x="592" y="960"/>
                    <a:pt x="607" y="945"/>
                    <a:pt x="626" y="945"/>
                  </a:cubicBezTo>
                  <a:cubicBezTo>
                    <a:pt x="645" y="945"/>
                    <a:pt x="660" y="960"/>
                    <a:pt x="660" y="979"/>
                  </a:cubicBezTo>
                  <a:close/>
                  <a:moveTo>
                    <a:pt x="865" y="1184"/>
                  </a:moveTo>
                  <a:cubicBezTo>
                    <a:pt x="865" y="1202"/>
                    <a:pt x="850" y="1218"/>
                    <a:pt x="831" y="1218"/>
                  </a:cubicBezTo>
                  <a:cubicBezTo>
                    <a:pt x="812" y="1218"/>
                    <a:pt x="797" y="1202"/>
                    <a:pt x="797" y="1184"/>
                  </a:cubicBezTo>
                  <a:cubicBezTo>
                    <a:pt x="797" y="1165"/>
                    <a:pt x="812" y="1149"/>
                    <a:pt x="831" y="1149"/>
                  </a:cubicBezTo>
                  <a:cubicBezTo>
                    <a:pt x="850" y="1149"/>
                    <a:pt x="865" y="1165"/>
                    <a:pt x="865" y="1184"/>
                  </a:cubicBezTo>
                  <a:close/>
                  <a:moveTo>
                    <a:pt x="694" y="1627"/>
                  </a:moveTo>
                  <a:cubicBezTo>
                    <a:pt x="694" y="1646"/>
                    <a:pt x="679" y="1661"/>
                    <a:pt x="660" y="1661"/>
                  </a:cubicBezTo>
                  <a:cubicBezTo>
                    <a:pt x="641" y="1661"/>
                    <a:pt x="626" y="1646"/>
                    <a:pt x="626" y="1627"/>
                  </a:cubicBezTo>
                  <a:cubicBezTo>
                    <a:pt x="626" y="1608"/>
                    <a:pt x="641" y="1593"/>
                    <a:pt x="660" y="1593"/>
                  </a:cubicBezTo>
                  <a:cubicBezTo>
                    <a:pt x="679" y="1593"/>
                    <a:pt x="694" y="1608"/>
                    <a:pt x="694" y="162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cxnSp>
        <p:nvCxnSpPr>
          <p:cNvPr id="37" name="Straight Connector 36">
            <a:extLst>
              <a:ext uri="{FF2B5EF4-FFF2-40B4-BE49-F238E27FC236}">
                <a16:creationId xmlns:a16="http://schemas.microsoft.com/office/drawing/2014/main" id="{61CB3F92-776C-42D6-A1F0-BF7915760C98}"/>
              </a:ext>
            </a:extLst>
          </p:cNvPr>
          <p:cNvCxnSpPr>
            <a:cxnSpLocks/>
          </p:cNvCxnSpPr>
          <p:nvPr/>
        </p:nvCxnSpPr>
        <p:spPr>
          <a:xfrm>
            <a:off x="5656404" y="2718264"/>
            <a:ext cx="0" cy="3451240"/>
          </a:xfrm>
          <a:prstGeom prst="line">
            <a:avLst/>
          </a:prstGeom>
          <a:ln>
            <a:solidFill>
              <a:schemeClr val="bg1">
                <a:lumMod val="8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9235AF88-E328-48F1-A793-D534C069D9E1}"/>
              </a:ext>
            </a:extLst>
          </p:cNvPr>
          <p:cNvSpPr/>
          <p:nvPr/>
        </p:nvSpPr>
        <p:spPr>
          <a:xfrm>
            <a:off x="1758660" y="4127459"/>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audio and video support in HTML</a:t>
            </a:r>
          </a:p>
        </p:txBody>
      </p:sp>
      <p:sp>
        <p:nvSpPr>
          <p:cNvPr id="39" name="Rectangle: Rounded Corners 38">
            <a:extLst>
              <a:ext uri="{FF2B5EF4-FFF2-40B4-BE49-F238E27FC236}">
                <a16:creationId xmlns:a16="http://schemas.microsoft.com/office/drawing/2014/main" id="{D9AA742B-C89C-427A-A649-AD6F209CB5F9}"/>
              </a:ext>
            </a:extLst>
          </p:cNvPr>
          <p:cNvSpPr/>
          <p:nvPr/>
        </p:nvSpPr>
        <p:spPr>
          <a:xfrm>
            <a:off x="1751078" y="4843083"/>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support all major browsers.</a:t>
            </a:r>
          </a:p>
        </p:txBody>
      </p:sp>
      <p:sp>
        <p:nvSpPr>
          <p:cNvPr id="40" name="Rectangle: Rounded Corners 39">
            <a:extLst>
              <a:ext uri="{FF2B5EF4-FFF2-40B4-BE49-F238E27FC236}">
                <a16:creationId xmlns:a16="http://schemas.microsoft.com/office/drawing/2014/main" id="{991AB522-FB74-456C-BB3A-D19E48272114}"/>
              </a:ext>
            </a:extLst>
          </p:cNvPr>
          <p:cNvSpPr/>
          <p:nvPr/>
        </p:nvSpPr>
        <p:spPr>
          <a:xfrm>
            <a:off x="1758660" y="5558707"/>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does not allow JavaScript to run in background.</a:t>
            </a:r>
          </a:p>
        </p:txBody>
      </p:sp>
      <p:sp>
        <p:nvSpPr>
          <p:cNvPr id="41" name="Rectangle: Rounded Corners 40">
            <a:extLst>
              <a:ext uri="{FF2B5EF4-FFF2-40B4-BE49-F238E27FC236}">
                <a16:creationId xmlns:a16="http://schemas.microsoft.com/office/drawing/2014/main" id="{9BB8FBE0-6A9E-4039-9896-800D5C8DEAA9}"/>
              </a:ext>
            </a:extLst>
          </p:cNvPr>
          <p:cNvSpPr/>
          <p:nvPr/>
        </p:nvSpPr>
        <p:spPr>
          <a:xfrm>
            <a:off x="5975847" y="556636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allows JavaScript to run in background.</a:t>
            </a:r>
          </a:p>
        </p:txBody>
      </p:sp>
      <p:sp>
        <p:nvSpPr>
          <p:cNvPr id="42" name="Arrow: Chevron 41">
            <a:extLst>
              <a:ext uri="{FF2B5EF4-FFF2-40B4-BE49-F238E27FC236}">
                <a16:creationId xmlns:a16="http://schemas.microsoft.com/office/drawing/2014/main" id="{574B35CC-D7D8-43C8-A43F-E0152DBF01EC}"/>
              </a:ext>
            </a:extLst>
          </p:cNvPr>
          <p:cNvSpPr/>
          <p:nvPr/>
        </p:nvSpPr>
        <p:spPr>
          <a:xfrm>
            <a:off x="2303046" y="2008884"/>
            <a:ext cx="2481948" cy="56029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a:t>
            </a:r>
          </a:p>
        </p:txBody>
      </p:sp>
      <p:sp>
        <p:nvSpPr>
          <p:cNvPr id="43" name="Rectangle: Rounded Corners 42">
            <a:extLst>
              <a:ext uri="{FF2B5EF4-FFF2-40B4-BE49-F238E27FC236}">
                <a16:creationId xmlns:a16="http://schemas.microsoft.com/office/drawing/2014/main" id="{8AD0365D-E991-42AF-A68B-92605B191B5E}"/>
              </a:ext>
            </a:extLst>
          </p:cNvPr>
          <p:cNvSpPr/>
          <p:nvPr/>
        </p:nvSpPr>
        <p:spPr>
          <a:xfrm>
            <a:off x="1758660" y="2698292"/>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No standardized process to handle structurally incorrect HTML code</a:t>
            </a:r>
          </a:p>
        </p:txBody>
      </p:sp>
      <p:sp>
        <p:nvSpPr>
          <p:cNvPr id="44" name="Rectangle: Rounded Corners 43">
            <a:extLst>
              <a:ext uri="{FF2B5EF4-FFF2-40B4-BE49-F238E27FC236}">
                <a16:creationId xmlns:a16="http://schemas.microsoft.com/office/drawing/2014/main" id="{1D846756-9C25-4DBF-8E15-5136B688881E}"/>
              </a:ext>
            </a:extLst>
          </p:cNvPr>
          <p:cNvSpPr/>
          <p:nvPr/>
        </p:nvSpPr>
        <p:spPr>
          <a:xfrm>
            <a:off x="5966878" y="2674955"/>
            <a:ext cx="3585881" cy="64852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supports persistent error handling via improvised error handling process.</a:t>
            </a:r>
          </a:p>
        </p:txBody>
      </p:sp>
      <p:sp>
        <p:nvSpPr>
          <p:cNvPr id="45" name="Arrow: Chevron 44">
            <a:extLst>
              <a:ext uri="{FF2B5EF4-FFF2-40B4-BE49-F238E27FC236}">
                <a16:creationId xmlns:a16="http://schemas.microsoft.com/office/drawing/2014/main" id="{E30B9313-E943-477F-BD9E-C521AACBE5AD}"/>
              </a:ext>
            </a:extLst>
          </p:cNvPr>
          <p:cNvSpPr/>
          <p:nvPr/>
        </p:nvSpPr>
        <p:spPr>
          <a:xfrm flipH="1">
            <a:off x="6528635" y="2008883"/>
            <a:ext cx="2481948" cy="56029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2000" dirty="0">
                <a:solidFill>
                  <a:schemeClr val="bg1"/>
                </a:solidFill>
                <a:latin typeface="Arial" panose="020B0604020202020204" pitchFamily="34" charset="0"/>
                <a:ea typeface="Open Sans" panose="020B0606030504020204" pitchFamily="34" charset="0"/>
                <a:cs typeface="Arial" panose="020B0604020202020204" pitchFamily="34" charset="0"/>
              </a:rPr>
              <a:t>HTML 5</a:t>
            </a:r>
          </a:p>
        </p:txBody>
      </p:sp>
      <p:sp>
        <p:nvSpPr>
          <p:cNvPr id="46" name="Rectangle: Rounded Corners 45">
            <a:extLst>
              <a:ext uri="{FF2B5EF4-FFF2-40B4-BE49-F238E27FC236}">
                <a16:creationId xmlns:a16="http://schemas.microsoft.com/office/drawing/2014/main" id="{16123F89-B411-4094-A0B4-00A267E01969}"/>
              </a:ext>
            </a:extLst>
          </p:cNvPr>
          <p:cNvSpPr/>
          <p:nvPr/>
        </p:nvSpPr>
        <p:spPr>
          <a:xfrm>
            <a:off x="1751078" y="3413916"/>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not mobile friendly.</a:t>
            </a:r>
          </a:p>
        </p:txBody>
      </p:sp>
      <p:sp>
        <p:nvSpPr>
          <p:cNvPr id="47" name="Rectangle: Rounded Corners 46">
            <a:extLst>
              <a:ext uri="{FF2B5EF4-FFF2-40B4-BE49-F238E27FC236}">
                <a16:creationId xmlns:a16="http://schemas.microsoft.com/office/drawing/2014/main" id="{B4584C3C-D8BB-4C31-9645-C3A3703EB0EC}"/>
              </a:ext>
            </a:extLst>
          </p:cNvPr>
          <p:cNvSpPr/>
          <p:nvPr/>
        </p:nvSpPr>
        <p:spPr>
          <a:xfrm>
            <a:off x="5966878" y="3407621"/>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It’s mobile friendly.</a:t>
            </a:r>
          </a:p>
        </p:txBody>
      </p:sp>
      <p:sp>
        <p:nvSpPr>
          <p:cNvPr id="48" name="Rectangle: Rounded Corners 47">
            <a:extLst>
              <a:ext uri="{FF2B5EF4-FFF2-40B4-BE49-F238E27FC236}">
                <a16:creationId xmlns:a16="http://schemas.microsoft.com/office/drawing/2014/main" id="{47DFFD88-39CC-41A0-A268-2B66362E9756}"/>
              </a:ext>
            </a:extLst>
          </p:cNvPr>
          <p:cNvSpPr/>
          <p:nvPr/>
        </p:nvSpPr>
        <p:spPr>
          <a:xfrm>
            <a:off x="5975848" y="4129540"/>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Audio/video elements can be integrated directly onto a web page.</a:t>
            </a:r>
          </a:p>
        </p:txBody>
      </p:sp>
      <p:sp>
        <p:nvSpPr>
          <p:cNvPr id="49" name="Rectangle: Rounded Corners 48">
            <a:extLst>
              <a:ext uri="{FF2B5EF4-FFF2-40B4-BE49-F238E27FC236}">
                <a16:creationId xmlns:a16="http://schemas.microsoft.com/office/drawing/2014/main" id="{1D86804B-9C88-4F81-9C21-4AF5E76D897B}"/>
              </a:ext>
            </a:extLst>
          </p:cNvPr>
          <p:cNvSpPr/>
          <p:nvPr/>
        </p:nvSpPr>
        <p:spPr>
          <a:xfrm>
            <a:off x="5966876" y="4845164"/>
            <a:ext cx="3585883" cy="6328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IN" sz="1600" dirty="0">
                <a:solidFill>
                  <a:schemeClr val="tx1"/>
                </a:solidFill>
              </a:rPr>
              <a:t>It support by all major web browsers.</a:t>
            </a:r>
          </a:p>
        </p:txBody>
      </p:sp>
      <p:sp>
        <p:nvSpPr>
          <p:cNvPr id="22" name="Footer Placeholder 45">
            <a:extLst>
              <a:ext uri="{FF2B5EF4-FFF2-40B4-BE49-F238E27FC236}">
                <a16:creationId xmlns:a16="http://schemas.microsoft.com/office/drawing/2014/main" id="{5E7D1389-C46E-4912-8A7B-82FA8E39183E}"/>
              </a:ext>
            </a:extLst>
          </p:cNvPr>
          <p:cNvSpPr>
            <a:spLocks noGrp="1"/>
          </p:cNvSpPr>
          <p:nvPr>
            <p:ph type="ftr" sz="quarter" idx="11"/>
          </p:nvPr>
        </p:nvSpPr>
        <p:spPr>
          <a:xfrm>
            <a:off x="9762837" y="6613886"/>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79488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460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Tags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600200"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excess the HTML Tags Documentation at </a:t>
            </a:r>
            <a:r>
              <a:rPr lang="en-US" sz="1800" dirty="0">
                <a:latin typeface="Calibri (body)"/>
                <a:hlinkClick r:id="rId3"/>
              </a:rPr>
              <a:t>https://www.w3schools.com/tags/default.asp</a:t>
            </a:r>
            <a:endParaRPr lang="en-US" b="0" i="0" dirty="0">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38" name="TextBox 46">
            <a:extLst>
              <a:ext uri="{FF2B5EF4-FFF2-40B4-BE49-F238E27FC236}">
                <a16:creationId xmlns:a16="http://schemas.microsoft.com/office/drawing/2014/main" id="{02DAC5F5-1461-40B4-804B-C5192AB138DA}"/>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45" name="TextBox 86">
            <a:extLst>
              <a:ext uri="{FF2B5EF4-FFF2-40B4-BE49-F238E27FC236}">
                <a16:creationId xmlns:a16="http://schemas.microsoft.com/office/drawing/2014/main" id="{EFFF99A1-997D-498B-A285-C6F8CE171859}"/>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54" name="Oval 153">
            <a:extLst>
              <a:ext uri="{FF2B5EF4-FFF2-40B4-BE49-F238E27FC236}">
                <a16:creationId xmlns:a16="http://schemas.microsoft.com/office/drawing/2014/main" id="{E4545E55-C25F-4EB6-8453-08D1BD4565E6}"/>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Shape 154">
            <a:extLst>
              <a:ext uri="{FF2B5EF4-FFF2-40B4-BE49-F238E27FC236}">
                <a16:creationId xmlns:a16="http://schemas.microsoft.com/office/drawing/2014/main" id="{D07313C7-87AA-4CF6-ACAD-B6E842C6552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6" name="Oval 155">
            <a:extLst>
              <a:ext uri="{FF2B5EF4-FFF2-40B4-BE49-F238E27FC236}">
                <a16:creationId xmlns:a16="http://schemas.microsoft.com/office/drawing/2014/main" id="{719390BA-9F3E-4C59-92F7-D3B1A40E95D2}"/>
              </a:ext>
            </a:extLst>
          </p:cNvPr>
          <p:cNvSpPr/>
          <p:nvPr/>
        </p:nvSpPr>
        <p:spPr>
          <a:xfrm>
            <a:off x="1136571"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4">
            <a:extLst>
              <a:ext uri="{FF2B5EF4-FFF2-40B4-BE49-F238E27FC236}">
                <a16:creationId xmlns:a16="http://schemas.microsoft.com/office/drawing/2014/main" id="{BC14A28B-0A90-4241-B3E1-5D3A04A146E4}"/>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8" name="Group 157">
            <a:extLst>
              <a:ext uri="{FF2B5EF4-FFF2-40B4-BE49-F238E27FC236}">
                <a16:creationId xmlns:a16="http://schemas.microsoft.com/office/drawing/2014/main" id="{97F7EC43-9DBA-496E-B3E5-5BB643FE47C9}"/>
              </a:ext>
            </a:extLst>
          </p:cNvPr>
          <p:cNvGrpSpPr/>
          <p:nvPr/>
        </p:nvGrpSpPr>
        <p:grpSpPr>
          <a:xfrm>
            <a:off x="1651868" y="2095748"/>
            <a:ext cx="175705" cy="4664784"/>
            <a:chOff x="2237993" y="928247"/>
            <a:chExt cx="192783" cy="5001506"/>
          </a:xfrm>
          <a:solidFill>
            <a:schemeClr val="accent5"/>
          </a:solidFill>
        </p:grpSpPr>
        <p:sp>
          <p:nvSpPr>
            <p:cNvPr id="159" name="Oval 158">
              <a:extLst>
                <a:ext uri="{FF2B5EF4-FFF2-40B4-BE49-F238E27FC236}">
                  <a16:creationId xmlns:a16="http://schemas.microsoft.com/office/drawing/2014/main" id="{2EB5F95B-F006-4613-9315-3EEDD9B79213}"/>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Oval 159">
              <a:extLst>
                <a:ext uri="{FF2B5EF4-FFF2-40B4-BE49-F238E27FC236}">
                  <a16:creationId xmlns:a16="http://schemas.microsoft.com/office/drawing/2014/main" id="{863257DE-7D84-4248-BCDF-CFA047427BA9}"/>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1" name="Oval 160">
            <a:extLst>
              <a:ext uri="{FF2B5EF4-FFF2-40B4-BE49-F238E27FC236}">
                <a16:creationId xmlns:a16="http://schemas.microsoft.com/office/drawing/2014/main" id="{CD7BF954-0898-4782-89F8-09D14E67CA79}"/>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98BBE9AF-1A64-491B-9155-0D38DA984A5E}"/>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Rounded Corners 162">
            <a:extLst>
              <a:ext uri="{FF2B5EF4-FFF2-40B4-BE49-F238E27FC236}">
                <a16:creationId xmlns:a16="http://schemas.microsoft.com/office/drawing/2014/main" id="{31F2A12C-517D-4A37-B190-B510CEC89C5D}"/>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Rounded Corners 163">
            <a:extLst>
              <a:ext uri="{FF2B5EF4-FFF2-40B4-BE49-F238E27FC236}">
                <a16:creationId xmlns:a16="http://schemas.microsoft.com/office/drawing/2014/main" id="{49EE52AE-5272-4F69-AD46-8493D71DDCA0}"/>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Rounded Corners 164">
            <a:extLst>
              <a:ext uri="{FF2B5EF4-FFF2-40B4-BE49-F238E27FC236}">
                <a16:creationId xmlns:a16="http://schemas.microsoft.com/office/drawing/2014/main" id="{2060E92D-4BCE-4FE1-86F7-16F7C01C19D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Rounded Corners 165">
            <a:extLst>
              <a:ext uri="{FF2B5EF4-FFF2-40B4-BE49-F238E27FC236}">
                <a16:creationId xmlns:a16="http://schemas.microsoft.com/office/drawing/2014/main" id="{6DFA817D-EBC6-4057-883D-CA0206441011}"/>
              </a:ext>
            </a:extLst>
          </p:cNvPr>
          <p:cNvSpPr/>
          <p:nvPr/>
        </p:nvSpPr>
        <p:spPr>
          <a:xfrm>
            <a:off x="5625293" y="390325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7" name="Oval 166">
            <a:extLst>
              <a:ext uri="{FF2B5EF4-FFF2-40B4-BE49-F238E27FC236}">
                <a16:creationId xmlns:a16="http://schemas.microsoft.com/office/drawing/2014/main" id="{3318E82B-DB01-4B96-BF4C-69B19E6E404A}"/>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a:extLst>
              <a:ext uri="{FF2B5EF4-FFF2-40B4-BE49-F238E27FC236}">
                <a16:creationId xmlns:a16="http://schemas.microsoft.com/office/drawing/2014/main" id="{DFD87A01-827B-4033-AA9C-9BB3FA5BE64A}"/>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a:extLst>
              <a:ext uri="{FF2B5EF4-FFF2-40B4-BE49-F238E27FC236}">
                <a16:creationId xmlns:a16="http://schemas.microsoft.com/office/drawing/2014/main" id="{68358622-262F-4B5D-9D62-DB7C422CCDBC}"/>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A20EABD3-B4F4-4993-A2E9-55DCF7090898}"/>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Oval 170">
            <a:extLst>
              <a:ext uri="{FF2B5EF4-FFF2-40B4-BE49-F238E27FC236}">
                <a16:creationId xmlns:a16="http://schemas.microsoft.com/office/drawing/2014/main" id="{1069CD59-F6C9-4EA2-A94D-989CA2BD351C}"/>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a:extLst>
              <a:ext uri="{FF2B5EF4-FFF2-40B4-BE49-F238E27FC236}">
                <a16:creationId xmlns:a16="http://schemas.microsoft.com/office/drawing/2014/main" id="{C477FDBE-6D65-4B05-9E06-8C50A4CE06E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a:extLst>
              <a:ext uri="{FF2B5EF4-FFF2-40B4-BE49-F238E27FC236}">
                <a16:creationId xmlns:a16="http://schemas.microsoft.com/office/drawing/2014/main" id="{10C00974-8F39-4C4A-9804-44BCD59A3C62}"/>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a:extLst>
              <a:ext uri="{FF2B5EF4-FFF2-40B4-BE49-F238E27FC236}">
                <a16:creationId xmlns:a16="http://schemas.microsoft.com/office/drawing/2014/main" id="{A168C58C-95F4-4BC5-9296-34CA1452179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a:extLst>
              <a:ext uri="{FF2B5EF4-FFF2-40B4-BE49-F238E27FC236}">
                <a16:creationId xmlns:a16="http://schemas.microsoft.com/office/drawing/2014/main" id="{D15BFFAC-3D39-423B-945A-4C2D9B06ABB9}"/>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6" name="Straight Connector 175">
            <a:extLst>
              <a:ext uri="{FF2B5EF4-FFF2-40B4-BE49-F238E27FC236}">
                <a16:creationId xmlns:a16="http://schemas.microsoft.com/office/drawing/2014/main" id="{1E413AA6-91DA-4300-A086-E3BFB5223B22}"/>
              </a:ext>
            </a:extLst>
          </p:cNvPr>
          <p:cNvCxnSpPr>
            <a:cxnSpLocks/>
            <a:stCxn id="161"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3CD0CAB-754C-4BAE-9494-8E76E8B68C16}"/>
              </a:ext>
            </a:extLst>
          </p:cNvPr>
          <p:cNvCxnSpPr>
            <a:cxnSpLocks/>
            <a:stCxn id="174"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BDC6CC6-5E89-4A40-B06B-D16951495BD3}"/>
              </a:ext>
            </a:extLst>
          </p:cNvPr>
          <p:cNvCxnSpPr>
            <a:cxnSpLocks/>
            <a:stCxn id="175" idx="6"/>
            <a:endCxn id="171"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DF747D-2FD0-48BD-A27C-8D91720D3629}"/>
              </a:ext>
            </a:extLst>
          </p:cNvPr>
          <p:cNvCxnSpPr>
            <a:cxnSpLocks/>
            <a:endCxn id="168"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8B3A33D-13E0-49A1-BEA3-96F813236BB0}"/>
              </a:ext>
            </a:extLst>
          </p:cNvPr>
          <p:cNvCxnSpPr>
            <a:cxnSpLocks/>
            <a:stCxn id="173"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AB92429-F437-47D1-88E7-0844BCCBF3B8}"/>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202" name="Group 201">
            <a:extLst>
              <a:ext uri="{FF2B5EF4-FFF2-40B4-BE49-F238E27FC236}">
                <a16:creationId xmlns:a16="http://schemas.microsoft.com/office/drawing/2014/main" id="{D4D33924-1AE8-4F08-BDD7-E194AC92E9C9}"/>
              </a:ext>
            </a:extLst>
          </p:cNvPr>
          <p:cNvGrpSpPr/>
          <p:nvPr/>
        </p:nvGrpSpPr>
        <p:grpSpPr>
          <a:xfrm>
            <a:off x="4977781" y="5055027"/>
            <a:ext cx="327244" cy="327242"/>
            <a:chOff x="-5040313" y="522288"/>
            <a:chExt cx="5791201" cy="5791201"/>
          </a:xfrm>
          <a:solidFill>
            <a:schemeClr val="bg1"/>
          </a:solidFill>
        </p:grpSpPr>
        <p:sp>
          <p:nvSpPr>
            <p:cNvPr id="203" name="Freeform 34">
              <a:extLst>
                <a:ext uri="{FF2B5EF4-FFF2-40B4-BE49-F238E27FC236}">
                  <a16:creationId xmlns:a16="http://schemas.microsoft.com/office/drawing/2014/main" id="{4D5E4E56-37B6-458A-975C-99EA5AFE2A76}"/>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4" name="Freeform 35">
              <a:extLst>
                <a:ext uri="{FF2B5EF4-FFF2-40B4-BE49-F238E27FC236}">
                  <a16:creationId xmlns:a16="http://schemas.microsoft.com/office/drawing/2014/main" id="{52FDE628-4ED9-4870-A9F4-96D0E3FA9ED5}"/>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5" name="Freeform 36">
              <a:extLst>
                <a:ext uri="{FF2B5EF4-FFF2-40B4-BE49-F238E27FC236}">
                  <a16:creationId xmlns:a16="http://schemas.microsoft.com/office/drawing/2014/main" id="{265D70D0-4F66-4A70-8820-7F6CAFEF3EEF}"/>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06" name="Freeform 37">
              <a:extLst>
                <a:ext uri="{FF2B5EF4-FFF2-40B4-BE49-F238E27FC236}">
                  <a16:creationId xmlns:a16="http://schemas.microsoft.com/office/drawing/2014/main" id="{19610A13-699B-46B4-8729-2502E1833AF1}"/>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07" name="TextBox 206">
            <a:extLst>
              <a:ext uri="{FF2B5EF4-FFF2-40B4-BE49-F238E27FC236}">
                <a16:creationId xmlns:a16="http://schemas.microsoft.com/office/drawing/2014/main" id="{D87A6212-EC95-40DD-82EE-9695DCC1A32E}"/>
              </a:ext>
            </a:extLst>
          </p:cNvPr>
          <p:cNvSpPr txBox="1"/>
          <p:nvPr/>
        </p:nvSpPr>
        <p:spPr>
          <a:xfrm>
            <a:off x="5116308" y="1961808"/>
            <a:ext cx="3614553" cy="553998"/>
          </a:xfrm>
          <a:prstGeom prst="rect">
            <a:avLst/>
          </a:prstGeom>
          <a:noFill/>
        </p:spPr>
        <p:txBody>
          <a:bodyPr wrap="square" lIns="0" tIns="0" rIns="0" bIns="0" rtlCol="0" anchor="ctr">
            <a:spAutoFit/>
          </a:bodyPr>
          <a:lstStyle/>
          <a:p>
            <a:r>
              <a:rPr lang="en-US" b="0" i="0" dirty="0">
                <a:solidFill>
                  <a:srgbClr val="333333"/>
                </a:solidFill>
                <a:effectLst/>
                <a:latin typeface="Calibri (body)"/>
              </a:rPr>
              <a:t>br stands for break line, it breaks the line of the code.</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8" name="TextBox 207">
            <a:extLst>
              <a:ext uri="{FF2B5EF4-FFF2-40B4-BE49-F238E27FC236}">
                <a16:creationId xmlns:a16="http://schemas.microsoft.com/office/drawing/2014/main" id="{038E5720-0AD8-47F0-AB65-646FED9FC2D3}"/>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09" name="TextBox 208">
            <a:extLst>
              <a:ext uri="{FF2B5EF4-FFF2-40B4-BE49-F238E27FC236}">
                <a16:creationId xmlns:a16="http://schemas.microsoft.com/office/drawing/2014/main" id="{BB7EADFB-DD73-4A54-953B-9D987EDF8B90}"/>
              </a:ext>
            </a:extLst>
          </p:cNvPr>
          <p:cNvSpPr txBox="1"/>
          <p:nvPr/>
        </p:nvSpPr>
        <p:spPr>
          <a:xfrm>
            <a:off x="5499524" y="2964305"/>
            <a:ext cx="3869786" cy="553998"/>
          </a:xfrm>
          <a:prstGeom prst="rect">
            <a:avLst/>
          </a:prstGeom>
          <a:noFill/>
        </p:spPr>
        <p:txBody>
          <a:bodyPr wrap="square" lIns="0" tIns="0" rIns="0" bIns="0" rtlCol="0" anchor="ctr">
            <a:spAutoFit/>
          </a:bodyPr>
          <a:lstStyle/>
          <a:p>
            <a:r>
              <a:rPr lang="en-US" i="0" dirty="0">
                <a:solidFill>
                  <a:srgbClr val="202124"/>
                </a:solidFill>
                <a:effectLst/>
                <a:latin typeface="Calibri" panose="020F0502020204030204" pitchFamily="34" charset="0"/>
                <a:cs typeface="Calibri" panose="020F0502020204030204" pitchFamily="34" charset="0"/>
              </a:rPr>
              <a:t>The &lt;label&gt; tag is used to specify a label for an &lt;input&gt; element of a form.</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210" name="TextBox 209">
            <a:extLst>
              <a:ext uri="{FF2B5EF4-FFF2-40B4-BE49-F238E27FC236}">
                <a16:creationId xmlns:a16="http://schemas.microsoft.com/office/drawing/2014/main" id="{0E2F5F7D-B053-413B-AFA4-374E4C7BE329}"/>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1" name="TextBox 210">
            <a:extLst>
              <a:ext uri="{FF2B5EF4-FFF2-40B4-BE49-F238E27FC236}">
                <a16:creationId xmlns:a16="http://schemas.microsoft.com/office/drawing/2014/main" id="{A4DB5099-36A2-4844-8B62-72208DAEC78E}"/>
              </a:ext>
            </a:extLst>
          </p:cNvPr>
          <p:cNvSpPr txBox="1"/>
          <p:nvPr/>
        </p:nvSpPr>
        <p:spPr>
          <a:xfrm>
            <a:off x="5948797" y="4139620"/>
            <a:ext cx="2998193" cy="276999"/>
          </a:xfrm>
          <a:prstGeom prst="rect">
            <a:avLst/>
          </a:prstGeom>
          <a:noFill/>
        </p:spPr>
        <p:txBody>
          <a:bodyPr wrap="none" lIns="0" tIns="0" rIns="0" bIns="0" rtlCol="0" anchor="ctr">
            <a:spAutoFit/>
          </a:bodyPr>
          <a:lstStyle/>
          <a:p>
            <a:r>
              <a:rPr lang="en-US" b="0" i="0" dirty="0">
                <a:solidFill>
                  <a:srgbClr val="000000"/>
                </a:solidFill>
                <a:effectLst/>
                <a:latin typeface="Calibri (body)"/>
              </a:rPr>
              <a:t>Defines a title for the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215" name="Oval 214">
            <a:extLst>
              <a:ext uri="{FF2B5EF4-FFF2-40B4-BE49-F238E27FC236}">
                <a16:creationId xmlns:a16="http://schemas.microsoft.com/office/drawing/2014/main" id="{207CD3EA-0D36-48C0-86F6-3ED044952278}"/>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1274016-0225-44E7-8E62-1E414D9839AB}"/>
              </a:ext>
            </a:extLst>
          </p:cNvPr>
          <p:cNvSpPr txBox="1"/>
          <p:nvPr/>
        </p:nvSpPr>
        <p:spPr>
          <a:xfrm>
            <a:off x="4265168" y="2088417"/>
            <a:ext cx="746105" cy="369332"/>
          </a:xfrm>
          <a:prstGeom prst="rect">
            <a:avLst/>
          </a:prstGeom>
          <a:noFill/>
        </p:spPr>
        <p:txBody>
          <a:bodyPr wrap="square" rtlCol="0">
            <a:spAutoFit/>
          </a:bodyPr>
          <a:lstStyle/>
          <a:p>
            <a:r>
              <a:rPr lang="en-US" dirty="0">
                <a:solidFill>
                  <a:schemeClr val="bg1"/>
                </a:solidFill>
              </a:rPr>
              <a:t>&lt;br&gt;</a:t>
            </a:r>
          </a:p>
        </p:txBody>
      </p:sp>
      <p:sp>
        <p:nvSpPr>
          <p:cNvPr id="221" name="TextBox 220">
            <a:extLst>
              <a:ext uri="{FF2B5EF4-FFF2-40B4-BE49-F238E27FC236}">
                <a16:creationId xmlns:a16="http://schemas.microsoft.com/office/drawing/2014/main" id="{BC1B76D3-0771-487E-8D9D-460BE3B2588C}"/>
              </a:ext>
            </a:extLst>
          </p:cNvPr>
          <p:cNvSpPr txBox="1"/>
          <p:nvPr/>
        </p:nvSpPr>
        <p:spPr>
          <a:xfrm>
            <a:off x="4675183" y="3081532"/>
            <a:ext cx="878654" cy="369332"/>
          </a:xfrm>
          <a:prstGeom prst="rect">
            <a:avLst/>
          </a:prstGeom>
          <a:noFill/>
        </p:spPr>
        <p:txBody>
          <a:bodyPr wrap="square" rtlCol="0">
            <a:spAutoFit/>
          </a:bodyPr>
          <a:lstStyle/>
          <a:p>
            <a:r>
              <a:rPr lang="en-US" dirty="0">
                <a:solidFill>
                  <a:schemeClr val="bg1"/>
                </a:solidFill>
              </a:rPr>
              <a:t>&lt;label&gt;</a:t>
            </a:r>
          </a:p>
        </p:txBody>
      </p:sp>
      <p:sp>
        <p:nvSpPr>
          <p:cNvPr id="222" name="TextBox 221">
            <a:extLst>
              <a:ext uri="{FF2B5EF4-FFF2-40B4-BE49-F238E27FC236}">
                <a16:creationId xmlns:a16="http://schemas.microsoft.com/office/drawing/2014/main" id="{44F9858B-6334-4612-86E8-073C33B597EE}"/>
              </a:ext>
            </a:extLst>
          </p:cNvPr>
          <p:cNvSpPr txBox="1"/>
          <p:nvPr/>
        </p:nvSpPr>
        <p:spPr>
          <a:xfrm>
            <a:off x="5038606" y="4104488"/>
            <a:ext cx="813528" cy="369332"/>
          </a:xfrm>
          <a:prstGeom prst="rect">
            <a:avLst/>
          </a:prstGeom>
          <a:noFill/>
        </p:spPr>
        <p:txBody>
          <a:bodyPr wrap="square" rtlCol="0">
            <a:spAutoFit/>
          </a:bodyPr>
          <a:lstStyle/>
          <a:p>
            <a:r>
              <a:rPr lang="en-US" dirty="0">
                <a:solidFill>
                  <a:schemeClr val="bg1"/>
                </a:solidFill>
              </a:rPr>
              <a:t>&lt;title&gt;</a:t>
            </a:r>
          </a:p>
        </p:txBody>
      </p:sp>
      <p:sp>
        <p:nvSpPr>
          <p:cNvPr id="223" name="TextBox 222">
            <a:extLst>
              <a:ext uri="{FF2B5EF4-FFF2-40B4-BE49-F238E27FC236}">
                <a16:creationId xmlns:a16="http://schemas.microsoft.com/office/drawing/2014/main" id="{47958993-0E0B-49D3-8ABC-9C1C2C46BA5E}"/>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224" name="TextBox 223">
            <a:extLst>
              <a:ext uri="{FF2B5EF4-FFF2-40B4-BE49-F238E27FC236}">
                <a16:creationId xmlns:a16="http://schemas.microsoft.com/office/drawing/2014/main" id="{A71D10CB-EC45-4B66-B237-69F9871EE3B0}"/>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075440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&lt;div&gt; Tag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3" y="899721"/>
            <a:ext cx="10784928" cy="3693319"/>
          </a:xfrm>
          <a:prstGeom prst="rect">
            <a:avLst/>
          </a:prstGeom>
          <a:noFill/>
        </p:spPr>
        <p:txBody>
          <a:bodyPr wrap="square" rtlCol="0">
            <a:spAutoFit/>
          </a:bodyPr>
          <a:lstStyle/>
          <a:p>
            <a:pPr marL="285750" indent="-285750" algn="just" eaLnBrk="0" fontAlgn="base" hangingPunct="0">
              <a:spcBef>
                <a:spcPct val="0"/>
              </a:spcBef>
              <a:spcAft>
                <a:spcPct val="0"/>
              </a:spcAft>
              <a:buFont typeface="Wingdings" panose="05000000000000000000" pitchFamily="2" charset="2"/>
              <a:buChar char="Ø"/>
            </a:pPr>
            <a:r>
              <a:rPr kumimoji="0" lang="en-US" altLang="en-US" i="0" strike="noStrike" cap="none" normalizeH="0" baseline="0" dirty="0">
                <a:ln>
                  <a:noFill/>
                </a:ln>
                <a:effectLst/>
                <a:cs typeface="Arial" panose="020B0604020202020204" pitchFamily="34" charset="0"/>
              </a:rPr>
              <a:t>The &lt;div&gt; HTML element is the generic container for flow content. It has no effect on the content or layout until styled in some way using CSS (e.g. styling is directly applied to it, or some kind of layout model like Flexbox is applied to its parent element).</a:t>
            </a:r>
            <a:r>
              <a:rPr kumimoji="0" lang="en-US" altLang="en-US" i="0" strike="noStrike" cap="none" normalizeH="0" baseline="0" dirty="0">
                <a:ln>
                  <a:noFill/>
                </a:ln>
                <a:effectLst/>
              </a:rPr>
              <a:t>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i="0" u="none" strike="noStrike" cap="none" normalizeH="0" baseline="0" dirty="0">
                <a:ln>
                  <a:noFill/>
                </a:ln>
                <a:effectLst/>
                <a:latin typeface="Calibri (body)"/>
              </a:rPr>
              <a:t>The &lt;div&gt; tag defines a division or a section in an HTML document.</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 The &lt;div&gt; tag is used as a container for HTML elements - which is then styled with CSS or manipulated with JavaScript.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The &lt;div&gt; tag is easily styled by using the class or id attribute.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Any sort of content can be put inside the &lt;div&gt; tag!  </a:t>
            </a:r>
          </a:p>
          <a:p>
            <a:pPr marL="285750" indent="-285750" algn="just" eaLnBrk="0" fontAlgn="base" hangingPunct="0">
              <a:spcBef>
                <a:spcPct val="0"/>
              </a:spcBef>
              <a:spcAft>
                <a:spcPct val="0"/>
              </a:spcAft>
              <a:buFont typeface="Wingdings" panose="05000000000000000000" pitchFamily="2" charset="2"/>
              <a:buChar char="Ø"/>
            </a:pPr>
            <a:r>
              <a:rPr kumimoji="0" lang="en-US" altLang="en-US" i="0" u="none" strike="noStrike" cap="none" normalizeH="0" baseline="0" dirty="0">
                <a:ln>
                  <a:noFill/>
                </a:ln>
                <a:effectLst/>
                <a:latin typeface="Calibri (body)"/>
              </a:rPr>
              <a:t>By default, browsers always place a line break before and after the &lt;div&gt; element.</a:t>
            </a:r>
          </a:p>
          <a:p>
            <a:pPr marL="285750" indent="-285750" algn="just"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a:t>
            </a:r>
            <a:r>
              <a:rPr kumimoji="0" lang="en-US" altLang="en-US" b="0" i="0" u="none" strike="noStrike" cap="none" normalizeH="0" baseline="0" dirty="0">
                <a:ln>
                  <a:noFill/>
                </a:ln>
                <a:effectLst/>
                <a:latin typeface="Calibri (body)"/>
              </a:rPr>
              <a:t> &lt;div&gt;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solidFill>
                  <a:schemeClr val="tx1"/>
                </a:solidFill>
                <a:effectLst/>
                <a:latin typeface="Calibri (body)"/>
                <a:hlinkClick r:id="rId3"/>
              </a:rPr>
              <a:t>Global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p>
          <a:p>
            <a:pPr marL="285750" indent="-285750" algn="just" eaLnBrk="0" fontAlgn="base" hangingPunct="0">
              <a:spcBef>
                <a:spcPct val="0"/>
              </a:spcBef>
              <a:spcAft>
                <a:spcPct val="0"/>
              </a:spcAft>
              <a:buFont typeface="Wingdings" panose="05000000000000000000" pitchFamily="2" charset="2"/>
              <a:buChar char="Ø"/>
            </a:pPr>
            <a:r>
              <a:rPr kumimoji="0" lang="en-US" altLang="en-US" b="0" i="0" u="none" strike="noStrike" cap="none" normalizeH="0" baseline="0" dirty="0">
                <a:ln>
                  <a:noFill/>
                </a:ln>
                <a:solidFill>
                  <a:srgbClr val="000000"/>
                </a:solidFill>
                <a:effectLst/>
                <a:latin typeface="Calibri (body)"/>
              </a:rPr>
              <a:t>The </a:t>
            </a:r>
            <a:r>
              <a:rPr kumimoji="0" lang="en-US" altLang="en-US" b="0" i="0" u="none" strike="noStrike" cap="none" normalizeH="0" baseline="0" dirty="0">
                <a:ln>
                  <a:noFill/>
                </a:ln>
                <a:effectLst/>
                <a:latin typeface="Calibri (body)"/>
              </a:rPr>
              <a:t>&lt;div&gt; </a:t>
            </a:r>
            <a:r>
              <a:rPr kumimoji="0" lang="en-US" altLang="en-US" b="0" i="0" u="none" strike="noStrike" cap="none" normalizeH="0" baseline="0" dirty="0">
                <a:ln>
                  <a:noFill/>
                </a:ln>
                <a:solidFill>
                  <a:srgbClr val="000000"/>
                </a:solidFill>
                <a:effectLst/>
                <a:latin typeface="Calibri (body)"/>
              </a:rPr>
              <a:t>tag also supports the </a:t>
            </a:r>
            <a:r>
              <a:rPr kumimoji="0" lang="en-US" altLang="en-US" b="0" i="0" u="none" strike="noStrike" cap="none" normalizeH="0" baseline="0" dirty="0">
                <a:ln>
                  <a:noFill/>
                </a:ln>
                <a:solidFill>
                  <a:schemeClr val="tx1"/>
                </a:solidFill>
                <a:effectLst/>
                <a:latin typeface="Calibri (body)"/>
                <a:hlinkClick r:id="rId4"/>
              </a:rPr>
              <a:t>Event Attributes in HTML</a:t>
            </a:r>
            <a:r>
              <a:rPr kumimoji="0" lang="en-US" altLang="en-US" b="0" i="0" u="none" strike="noStrike" cap="none" normalizeH="0" baseline="0" dirty="0">
                <a:ln>
                  <a:noFill/>
                </a:ln>
                <a:solidFill>
                  <a:srgbClr val="000000"/>
                </a:solidFill>
                <a:effectLst/>
                <a:latin typeface="Calibri (body)"/>
              </a:rPr>
              <a:t>.</a:t>
            </a:r>
            <a:r>
              <a:rPr kumimoji="0" lang="en-US" altLang="en-US" b="0" i="0" u="none" strike="noStrike" cap="none" normalizeH="0" baseline="0" dirty="0">
                <a:ln>
                  <a:noFill/>
                </a:ln>
                <a:solidFill>
                  <a:schemeClr val="tx1"/>
                </a:solidFill>
                <a:effectLst/>
                <a:latin typeface="Calibri (body)"/>
              </a:rPr>
              <a:t> </a:t>
            </a:r>
            <a:endParaRPr kumimoji="0" lang="en-US" altLang="en-US" i="0" u="none" strike="noStrike" cap="none" normalizeH="0" baseline="0" dirty="0">
              <a:ln>
                <a:noFill/>
              </a:ln>
              <a:effectLst/>
              <a:latin typeface="Calibri (body)"/>
            </a:endParaRPr>
          </a:p>
          <a:p>
            <a:pPr marL="285750" indent="-285750" algn="just">
              <a:buFont typeface="Wingdings" panose="05000000000000000000" pitchFamily="2" charset="2"/>
              <a:buChar char="Ø"/>
            </a:pPr>
            <a:r>
              <a:rPr lang="en-US" dirty="0">
                <a:latin typeface="Calibri (body)"/>
              </a:rPr>
              <a:t>We can excess the &lt;div&gt; Tag Documentation at </a:t>
            </a:r>
            <a:r>
              <a:rPr lang="en-US" dirty="0">
                <a:solidFill>
                  <a:schemeClr val="bg2">
                    <a:lumMod val="50000"/>
                  </a:schemeClr>
                </a:solidFill>
                <a:latin typeface="Calibri (body)"/>
                <a:hlinkClick r:id="rId5">
                  <a:extLst>
                    <a:ext uri="{A12FA001-AC4F-418D-AE19-62706E023703}">
                      <ahyp:hlinkClr xmlns:ahyp="http://schemas.microsoft.com/office/drawing/2018/hyperlinkcolor" val="tx"/>
                    </a:ext>
                  </a:extLst>
                </a:hlinkClick>
              </a:rPr>
              <a:t>https://www.w3schools.com/tags/tag_div.asp</a:t>
            </a:r>
            <a:endParaRPr lang="en-US" dirty="0">
              <a:solidFill>
                <a:schemeClr val="bg2">
                  <a:lumMod val="50000"/>
                </a:schemeClr>
              </a:solidFill>
              <a:latin typeface="Calibri (body)"/>
            </a:endParaRPr>
          </a:p>
          <a:p>
            <a:endParaRPr lang="en-US" i="0" dirty="0">
              <a:solidFill>
                <a:schemeClr val="bg2">
                  <a:lumMod val="50000"/>
                </a:schemeClr>
              </a:solidFill>
              <a:effectLst/>
              <a:latin typeface="Calibri (body)"/>
            </a:endParaRPr>
          </a:p>
        </p:txBody>
      </p:sp>
      <p:sp>
        <p:nvSpPr>
          <p:cNvPr id="137" name="TextBox 45">
            <a:extLst>
              <a:ext uri="{FF2B5EF4-FFF2-40B4-BE49-F238E27FC236}">
                <a16:creationId xmlns:a16="http://schemas.microsoft.com/office/drawing/2014/main" id="{6AD84D05-DC12-4E6C-9932-C7C4482BCC9F}"/>
              </a:ext>
            </a:extLst>
          </p:cNvPr>
          <p:cNvSpPr txBox="1"/>
          <p:nvPr/>
        </p:nvSpPr>
        <p:spPr>
          <a:xfrm>
            <a:off x="3270159" y="1193811"/>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4" name="Picture 13">
            <a:extLst>
              <a:ext uri="{FF2B5EF4-FFF2-40B4-BE49-F238E27FC236}">
                <a16:creationId xmlns:a16="http://schemas.microsoft.com/office/drawing/2014/main" id="{A6C5E6AF-92FB-4FBE-96D0-781C32D29733}"/>
              </a:ext>
            </a:extLst>
          </p:cNvPr>
          <p:cNvPicPr>
            <a:picLocks noChangeAspect="1"/>
          </p:cNvPicPr>
          <p:nvPr/>
        </p:nvPicPr>
        <p:blipFill>
          <a:blip r:embed="rId6"/>
          <a:stretch>
            <a:fillRect/>
          </a:stretch>
        </p:blipFill>
        <p:spPr>
          <a:xfrm>
            <a:off x="814958" y="4593040"/>
            <a:ext cx="4409176" cy="1706160"/>
          </a:xfrm>
          <a:prstGeom prst="rect">
            <a:avLst/>
          </a:prstGeom>
        </p:spPr>
      </p:pic>
      <p:pic>
        <p:nvPicPr>
          <p:cNvPr id="1034" name="Picture 10" descr="HTML &amp;lt;DIV&amp;gt; Tag">
            <a:extLst>
              <a:ext uri="{FF2B5EF4-FFF2-40B4-BE49-F238E27FC236}">
                <a16:creationId xmlns:a16="http://schemas.microsoft.com/office/drawing/2014/main" id="{4F41CC73-E16A-4FED-B7D6-0BDB0C848E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878" y="4894651"/>
            <a:ext cx="3308813" cy="110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97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elements in HTML</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2" y="899721"/>
            <a:ext cx="8087911" cy="6186309"/>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latin typeface="Calibri (body)"/>
              </a:rPr>
              <a:t>Every HTML element has a default display value, depending on what type of element it is.</a:t>
            </a:r>
          </a:p>
          <a:p>
            <a:pPr marL="285750" indent="-285750" algn="just">
              <a:buFont typeface="Wingdings" panose="05000000000000000000" pitchFamily="2" charset="2"/>
              <a:buChar char="Ø"/>
            </a:pPr>
            <a:r>
              <a:rPr lang="en-US" b="0" i="0" dirty="0">
                <a:solidFill>
                  <a:srgbClr val="000000"/>
                </a:solidFill>
                <a:effectLst/>
                <a:latin typeface="Calibri (body)"/>
              </a:rPr>
              <a:t>A block-level element always starts on a new line.</a:t>
            </a:r>
            <a:endParaRPr lang="en-US" dirty="0">
              <a:solidFill>
                <a:srgbClr val="000000"/>
              </a:solidFill>
              <a:latin typeface="Calibri (body)"/>
            </a:endParaRPr>
          </a:p>
          <a:p>
            <a:pPr marL="285750" indent="-285750" algn="just">
              <a:buFont typeface="Wingdings" panose="05000000000000000000" pitchFamily="2" charset="2"/>
              <a:buChar char="Ø"/>
            </a:pPr>
            <a:r>
              <a:rPr lang="en-US" b="0" i="0" dirty="0">
                <a:solidFill>
                  <a:srgbClr val="000000"/>
                </a:solidFill>
                <a:effectLst/>
                <a:latin typeface="Calibri (body)"/>
              </a:rPr>
              <a:t>A block-level element always takes up the full width available (stretches out to the left and right as far as it can).</a:t>
            </a:r>
          </a:p>
          <a:p>
            <a:pPr marL="285750" indent="-285750" algn="just">
              <a:buFont typeface="Wingdings" panose="05000000000000000000" pitchFamily="2" charset="2"/>
              <a:buChar char="Ø"/>
            </a:pPr>
            <a:r>
              <a:rPr lang="en-US" b="0" i="0" dirty="0">
                <a:solidFill>
                  <a:srgbClr val="000000"/>
                </a:solidFill>
                <a:effectLst/>
                <a:latin typeface="Calibri (body)"/>
              </a:rPr>
              <a:t>A block level element has a top and a bottom margin, whereas an inline element does not.</a:t>
            </a:r>
          </a:p>
          <a:p>
            <a:pPr marL="285750" indent="-285750" algn="just">
              <a:buFont typeface="Wingdings" panose="05000000000000000000" pitchFamily="2" charset="2"/>
              <a:buChar char="Ø"/>
            </a:pPr>
            <a:r>
              <a:rPr lang="en-US" b="0" i="0" dirty="0">
                <a:solidFill>
                  <a:srgbClr val="000000"/>
                </a:solidFill>
                <a:effectLst/>
                <a:latin typeface="Calibri (body)"/>
              </a:rPr>
              <a:t>The &lt;div&gt; element is a block-level element.</a:t>
            </a:r>
            <a:endParaRPr lang="en-US" b="0" i="0" dirty="0">
              <a:solidFill>
                <a:srgbClr val="1B1B1B"/>
              </a:solidFill>
              <a:effectLst/>
              <a:latin typeface="Calibri (body)"/>
            </a:endParaRP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1B1B1B"/>
                </a:solidFill>
                <a:effectLst/>
                <a:latin typeface="Calibri (body)"/>
              </a:rPr>
              <a:t>HTML (</a:t>
            </a:r>
            <a:r>
              <a:rPr lang="en-US" b="1" i="0" dirty="0">
                <a:solidFill>
                  <a:srgbClr val="1B1B1B"/>
                </a:solidFill>
                <a:effectLst/>
                <a:latin typeface="Calibri (body)"/>
              </a:rPr>
              <a:t>Hypertext Markup Language</a:t>
            </a:r>
            <a:r>
              <a:rPr lang="en-US" b="0" i="0" dirty="0">
                <a:solidFill>
                  <a:srgbClr val="1B1B1B"/>
                </a:solidFill>
                <a:effectLst/>
                <a:latin typeface="Calibri (body)"/>
              </a:rPr>
              <a:t>) elements historically were categorized as either "block-level" elements or "inline-level" elements. </a:t>
            </a:r>
            <a:r>
              <a:rPr kumimoji="0" lang="en-US" altLang="en-US" i="0" u="none" strike="noStrike" cap="none" normalizeH="0" baseline="0" dirty="0">
                <a:ln>
                  <a:noFill/>
                </a:ln>
                <a:effectLst/>
                <a:latin typeface="Calibri (body)"/>
              </a:rPr>
              <a:t>The &lt;div&gt; tag defines a division or a section in an HTML document.</a:t>
            </a: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1B1B1B"/>
                </a:solidFill>
                <a:effectLst/>
                <a:latin typeface="Calibri (body)"/>
              </a:rPr>
              <a:t>A Block-level element occupies the entire horizontal space of its parent element (container), and vertical space equal to the height of its contents, thereby creating a "block".</a:t>
            </a:r>
          </a:p>
          <a:p>
            <a:pPr marL="285750" indent="-285750" algn="just" eaLnBrk="0" fontAlgn="base" hangingPunct="0">
              <a:spcBef>
                <a:spcPct val="0"/>
              </a:spcBef>
              <a:spcAft>
                <a:spcPct val="0"/>
              </a:spcAft>
              <a:buFont typeface="Wingdings" panose="05000000000000000000" pitchFamily="2" charset="2"/>
              <a:buChar char="Ø"/>
            </a:pPr>
            <a:r>
              <a:rPr lang="en-US" b="0" i="0" dirty="0">
                <a:solidFill>
                  <a:srgbClr val="000000"/>
                </a:solidFill>
                <a:effectLst/>
                <a:latin typeface="Calibri (body)"/>
              </a:rPr>
              <a:t>An inline element cannot contain a block-level element!</a:t>
            </a:r>
            <a:endParaRPr lang="en-US" dirty="0">
              <a:solidFill>
                <a:srgbClr val="1B1B1B"/>
              </a:solidFill>
              <a:latin typeface="Calibri (body)"/>
            </a:endParaRPr>
          </a:p>
          <a:p>
            <a:pPr marL="285750" indent="-285750" algn="just" eaLnBrk="0" fontAlgn="base" hangingPunct="0">
              <a:spcBef>
                <a:spcPct val="0"/>
              </a:spcBef>
              <a:spcAft>
                <a:spcPct val="0"/>
              </a:spcAft>
              <a:buFont typeface="Wingdings" panose="05000000000000000000" pitchFamily="2" charset="2"/>
              <a:buChar char="Ø"/>
            </a:pPr>
            <a:r>
              <a:rPr lang="en-US" b="0" i="0" dirty="0">
                <a:effectLst/>
                <a:latin typeface="Calibri (body)"/>
              </a:rPr>
              <a:t>HTML block level elements can appear in the body of an HTML page.</a:t>
            </a:r>
            <a:endParaRPr lang="en-US" b="0" i="0" dirty="0">
              <a:solidFill>
                <a:srgbClr val="1B1B1B"/>
              </a:solidFill>
              <a:effectLst/>
              <a:latin typeface="Calibri (body)"/>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363639"/>
                </a:solidFill>
                <a:effectLst/>
                <a:latin typeface="Calibri (body)"/>
              </a:rPr>
              <a:t>Examples of block level elements:</a:t>
            </a:r>
            <a:endParaRPr kumimoji="0" lang="en-US" altLang="en-US" b="0" i="0" u="none" strike="noStrike" cap="none" normalizeH="0" baseline="0" dirty="0">
              <a:ln>
                <a:noFill/>
              </a:ln>
              <a:solidFill>
                <a:schemeClr val="tx1"/>
              </a:solidFill>
              <a:effectLst/>
              <a:latin typeface="Calibri (body)"/>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&lt;p&gt;</a:t>
            </a: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All headings</a:t>
            </a: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&lt;article&gt;, &lt;section&gt;, &lt;div&gt;</a:t>
            </a:r>
            <a:endParaRPr kumimoji="0" lang="en-US" altLang="en-US" b="0" i="0" u="none" strike="noStrike" cap="none" normalizeH="0" baseline="0" dirty="0">
              <a:ln>
                <a:noFill/>
              </a:ln>
              <a:solidFill>
                <a:schemeClr val="tx1"/>
              </a:solidFill>
              <a:effectLst/>
              <a:latin typeface="Calibri (body)"/>
            </a:endParaRPr>
          </a:p>
          <a:p>
            <a:pPr lvl="1" eaLnBrk="0" fontAlgn="base" hangingPunct="0">
              <a:spcBef>
                <a:spcPct val="0"/>
              </a:spcBef>
              <a:spcAft>
                <a:spcPct val="0"/>
              </a:spcAft>
              <a:buFontTx/>
              <a:buChar char="•"/>
            </a:pPr>
            <a:r>
              <a:rPr kumimoji="0" lang="en-US" altLang="en-US" b="0" i="0" u="none" strike="noStrike" cap="none" normalizeH="0" baseline="0" dirty="0">
                <a:ln>
                  <a:noFill/>
                </a:ln>
                <a:solidFill>
                  <a:srgbClr val="363639"/>
                </a:solidFill>
                <a:effectLst/>
                <a:latin typeface="Calibri (body)"/>
              </a:rPr>
              <a:t>&lt;ol&gt;, &lt;ul&gt;, &lt;dl&gt;</a:t>
            </a:r>
          </a:p>
          <a:p>
            <a:pPr marL="285750" indent="-285750" algn="just" eaLnBrk="0" fontAlgn="base" hangingPunct="0">
              <a:spcBef>
                <a:spcPct val="0"/>
              </a:spcBef>
              <a:spcAft>
                <a:spcPct val="0"/>
              </a:spcAft>
              <a:buFont typeface="Wingdings" panose="05000000000000000000" pitchFamily="2" charset="2"/>
              <a:buChar char="Ø"/>
            </a:pPr>
            <a:endParaRPr kumimoji="0" lang="en-US" altLang="en-US" i="0" u="none" strike="noStrike" cap="none" normalizeH="0" baseline="0" dirty="0">
              <a:ln>
                <a:noFill/>
              </a:ln>
              <a:effectLst/>
              <a:latin typeface="Calibri (body)"/>
            </a:endParaRPr>
          </a:p>
        </p:txBody>
      </p:sp>
      <p:sp>
        <p:nvSpPr>
          <p:cNvPr id="144" name="TextBox 52">
            <a:extLst>
              <a:ext uri="{FF2B5EF4-FFF2-40B4-BE49-F238E27FC236}">
                <a16:creationId xmlns:a16="http://schemas.microsoft.com/office/drawing/2014/main" id="{D272B754-EE0C-4E3E-A7FC-BB158E898F4D}"/>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54" name="Footer Placeholder 45">
            <a:extLst>
              <a:ext uri="{FF2B5EF4-FFF2-40B4-BE49-F238E27FC236}">
                <a16:creationId xmlns:a16="http://schemas.microsoft.com/office/drawing/2014/main" id="{DC15EFF4-1D07-40C3-AD16-F29070F92B4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2053" name="Picture 5" descr="Section 7.2. Block-Level Elements | CSS: The Definitive Guide">
            <a:extLst>
              <a:ext uri="{FF2B5EF4-FFF2-40B4-BE49-F238E27FC236}">
                <a16:creationId xmlns:a16="http://schemas.microsoft.com/office/drawing/2014/main" id="{5740851A-D667-47BA-80B2-88FE6C24B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9673" y="3429000"/>
            <a:ext cx="3760907" cy="2664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8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1200329"/>
          </a:xfrm>
          <a:prstGeom prst="rect">
            <a:avLst/>
          </a:prstGeom>
          <a:noFill/>
        </p:spPr>
        <p:txBody>
          <a:bodyPr wrap="square" rtlCol="0">
            <a:spAutoFit/>
          </a:bodyPr>
          <a:lstStyle/>
          <a:p>
            <a:r>
              <a:rPr lang="en-US" dirty="0"/>
              <a:t>In this exercise we will add anchor tag and Image.</a:t>
            </a:r>
          </a:p>
          <a:p>
            <a:r>
              <a:rPr lang="en-US" dirty="0"/>
              <a:t>Adding anchor tag for link.</a:t>
            </a:r>
          </a:p>
          <a:p>
            <a:r>
              <a:rPr lang="en-US" dirty="0"/>
              <a:t>Adding Image tag and image will be clickable.</a:t>
            </a:r>
          </a:p>
          <a:p>
            <a:pPr marL="285750" indent="-285750">
              <a:buFontTx/>
              <a:buChar char="-"/>
            </a:pPr>
            <a:r>
              <a:rPr lang="en-US" dirty="0"/>
              <a:t>.</a:t>
            </a:r>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823051"/>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images</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9" name="Picture 8">
            <a:extLst>
              <a:ext uri="{FF2B5EF4-FFF2-40B4-BE49-F238E27FC236}">
                <a16:creationId xmlns:a16="http://schemas.microsoft.com/office/drawing/2014/main" id="{6D73F892-19B9-49E6-839D-3CDEF1BEFE71}"/>
              </a:ext>
            </a:extLst>
          </p:cNvPr>
          <p:cNvPicPr>
            <a:picLocks noChangeAspect="1"/>
          </p:cNvPicPr>
          <p:nvPr/>
        </p:nvPicPr>
        <p:blipFill>
          <a:blip r:embed="rId5"/>
          <a:stretch>
            <a:fillRect/>
          </a:stretch>
        </p:blipFill>
        <p:spPr>
          <a:xfrm>
            <a:off x="6860332" y="1017158"/>
            <a:ext cx="4770533" cy="4922947"/>
          </a:xfrm>
          <a:prstGeom prst="rect">
            <a:avLst/>
          </a:prstGeom>
        </p:spPr>
      </p:pic>
    </p:spTree>
    <p:extLst>
      <p:ext uri="{BB962C8B-B14F-4D97-AF65-F5344CB8AC3E}">
        <p14:creationId xmlns:p14="http://schemas.microsoft.com/office/powerpoint/2010/main" val="240890647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11077</TotalTime>
  <Words>2310</Words>
  <Application>Microsoft Office PowerPoint</Application>
  <PresentationFormat>Widescreen</PresentationFormat>
  <Paragraphs>239</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Arial Black</vt:lpstr>
      <vt:lpstr>Calibri</vt:lpstr>
      <vt:lpstr>Calibri (body)</vt:lpstr>
      <vt:lpstr>Calibri Light</vt:lpstr>
      <vt:lpstr>Consolas</vt:lpstr>
      <vt:lpstr>Cooper Black</vt:lpstr>
      <vt:lpstr>inter-regular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972</cp:revision>
  <dcterms:created xsi:type="dcterms:W3CDTF">2016-07-10T03:33:26Z</dcterms:created>
  <dcterms:modified xsi:type="dcterms:W3CDTF">2021-09-06T12:48:11Z</dcterms:modified>
</cp:coreProperties>
</file>